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9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2" r:id="rId11"/>
    <p:sldId id="283" r:id="rId12"/>
    <p:sldId id="284" r:id="rId13"/>
    <p:sldId id="285" r:id="rId14"/>
    <p:sldId id="309" r:id="rId15"/>
    <p:sldId id="310" r:id="rId16"/>
    <p:sldId id="286" r:id="rId17"/>
    <p:sldId id="293" r:id="rId18"/>
    <p:sldId id="294" r:id="rId19"/>
    <p:sldId id="295" r:id="rId20"/>
    <p:sldId id="296" r:id="rId21"/>
    <p:sldId id="287" r:id="rId22"/>
    <p:sldId id="288" r:id="rId23"/>
    <p:sldId id="290" r:id="rId24"/>
    <p:sldId id="297" r:id="rId25"/>
    <p:sldId id="320" r:id="rId26"/>
    <p:sldId id="311" r:id="rId27"/>
    <p:sldId id="289" r:id="rId28"/>
    <p:sldId id="308" r:id="rId29"/>
    <p:sldId id="298" r:id="rId30"/>
    <p:sldId id="321" r:id="rId31"/>
    <p:sldId id="322" r:id="rId32"/>
    <p:sldId id="323" r:id="rId33"/>
    <p:sldId id="291" r:id="rId34"/>
    <p:sldId id="312" r:id="rId35"/>
    <p:sldId id="300" r:id="rId36"/>
    <p:sldId id="313" r:id="rId37"/>
    <p:sldId id="301" r:id="rId38"/>
    <p:sldId id="314" r:id="rId39"/>
    <p:sldId id="302" r:id="rId40"/>
    <p:sldId id="315" r:id="rId41"/>
    <p:sldId id="303" r:id="rId42"/>
    <p:sldId id="316" r:id="rId43"/>
    <p:sldId id="304" r:id="rId44"/>
    <p:sldId id="317" r:id="rId45"/>
    <p:sldId id="305" r:id="rId46"/>
    <p:sldId id="318" r:id="rId47"/>
    <p:sldId id="307" r:id="rId48"/>
    <p:sldId id="319" r:id="rId49"/>
    <p:sldId id="306" r:id="rId50"/>
    <p:sldId id="324" r:id="rId51"/>
    <p:sldId id="325" r:id="rId52"/>
    <p:sldId id="326" r:id="rId53"/>
    <p:sldId id="327" r:id="rId54"/>
    <p:sldId id="328" r:id="rId55"/>
    <p:sldId id="292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8" autoAdjust="0"/>
    <p:restoredTop sz="94660" autoAdjust="0"/>
  </p:normalViewPr>
  <p:slideViewPr>
    <p:cSldViewPr>
      <p:cViewPr varScale="1">
        <p:scale>
          <a:sx n="70" d="100"/>
          <a:sy n="70" d="100"/>
        </p:scale>
        <p:origin x="-6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2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52B8E-D32A-443C-B34B-1CED69A36211}" type="datetimeFigureOut">
              <a:rPr lang="en-US"/>
              <a:pPr>
                <a:defRPr/>
              </a:pPr>
              <a:t>5/9/2012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7CFD9-959B-438C-A8D2-6A9CAA3438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3FC7E-51AA-43D9-A0D8-FC816DDF9383}" type="datetimeFigureOut">
              <a:rPr lang="en-US"/>
              <a:pPr>
                <a:defRPr/>
              </a:pPr>
              <a:t>5/9/2012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F6827-382E-4C01-9C55-087D3D61BE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DDBD6-4454-42D4-9481-C32BA6E88359}" type="datetimeFigureOut">
              <a:rPr lang="en-US"/>
              <a:pPr>
                <a:defRPr/>
              </a:pPr>
              <a:t>5/9/2012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E9FB8-A587-41D7-A577-7B1103A3A7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B0BFE-16D4-4F02-8DC7-9ABB5A041DBF}" type="datetimeFigureOut">
              <a:rPr lang="en-US"/>
              <a:pPr>
                <a:defRPr/>
              </a:pPr>
              <a:t>5/9/2012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000BF-D506-418A-A1E1-C145DA8D93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A7561-75AB-42A7-98E1-7DEC1E90DDD4}" type="datetimeFigureOut">
              <a:rPr lang="en-US"/>
              <a:pPr>
                <a:defRPr/>
              </a:pPr>
              <a:t>5/9/2012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8F07B-9ACC-467E-864E-6A0170F726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79490-2B38-4653-97C5-ACDC16AA4669}" type="datetimeFigureOut">
              <a:rPr lang="en-US"/>
              <a:pPr>
                <a:defRPr/>
              </a:pPr>
              <a:t>5/9/2012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2EF46-DF8C-4B4B-8E34-A174022B50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38D87-FB79-4B0C-9E78-C089D82FF01E}" type="datetimeFigureOut">
              <a:rPr lang="en-US"/>
              <a:pPr>
                <a:defRPr/>
              </a:pPr>
              <a:t>5/9/2012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E3D8A-D289-402A-B536-27BFA00F00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35EDB-5D96-4BCB-A18D-2184CC5613F9}" type="datetimeFigureOut">
              <a:rPr lang="en-US"/>
              <a:pPr>
                <a:defRPr/>
              </a:pPr>
              <a:t>5/9/2012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F9CF-6E85-42A2-8500-03F500A995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3712B-1479-4880-B7C6-353DD7C48AA1}" type="datetimeFigureOut">
              <a:rPr lang="en-US"/>
              <a:pPr>
                <a:defRPr/>
              </a:pPr>
              <a:t>5/9/2012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9F799-BB50-434D-B393-1C638725A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87B5B-D11E-4F36-A239-6F9EDEC22575}" type="datetimeFigureOut">
              <a:rPr lang="en-US"/>
              <a:pPr>
                <a:defRPr/>
              </a:pPr>
              <a:t>5/9/2012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B0F90-6FE2-42CB-AF35-452534C611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F3C3F-669B-40BF-9373-C0EE9EF12FD7}" type="datetimeFigureOut">
              <a:rPr lang="en-US"/>
              <a:pPr>
                <a:defRPr/>
              </a:pPr>
              <a:t>5/9/2012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52CFA-5361-4248-877F-D4E72D4D1B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F24F7F-A9A4-4EB3-856D-C3A31D6D2D63}" type="datetimeFigureOut">
              <a:rPr lang="en-US"/>
              <a:pPr>
                <a:defRPr/>
              </a:pPr>
              <a:t>5/9/2012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4D86A3-DACC-4E92-A6B4-FF8FE3830F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%20A%20Bailey\Documents\MPTC%20FIREARMS\MPTC%20RECRUIT%20FIREARMS\RESERVE%20INTERMITTENT%20FIREARMS\1911%20firecycle_hi_res.wmv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http://www.calibrepress.com/emailart/746/746left.jpg" TargetMode="External"/><Relationship Id="rId7" Type="http://schemas.openxmlformats.org/officeDocument/2006/relationships/image" Target="http://www.calibrepress.com/emailart/746/746rear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http://www.calibrepress.com/emailart/746/746right.jpg" TargetMode="External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2743200"/>
            <a:ext cx="9144000" cy="2209800"/>
          </a:xfrm>
        </p:spPr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RESERVE INTERMITTENT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RECRUIT FIREARMS PROGRAM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0" y="5334000"/>
            <a:ext cx="9144000" cy="1219200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  <a:latin typeface="Arial Black" pitchFamily="34" charset="0"/>
              </a:rPr>
              <a:t>Commonwealth of Massachusetts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Arial Black" pitchFamily="34" charset="0"/>
              </a:rPr>
              <a:t>Municipal Police Training Committee</a:t>
            </a:r>
          </a:p>
        </p:txBody>
      </p:sp>
      <p:pic>
        <p:nvPicPr>
          <p:cNvPr id="2052" name="Picture 2" descr="mptc 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D"/>
              </a:clrFrom>
              <a:clrTo>
                <a:srgbClr val="FE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0"/>
            <a:ext cx="22701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b="1" dirty="0" smtClean="0"/>
              <a:t>CARDINAL RULE #4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371600"/>
          </a:xfrm>
        </p:spPr>
        <p:txBody>
          <a:bodyPr/>
          <a:lstStyle/>
          <a:p>
            <a:r>
              <a:rPr lang="en-US" sz="3600" b="1" dirty="0" smtClean="0"/>
              <a:t>If you miss your target, where does that bullet go?</a:t>
            </a:r>
            <a:endParaRPr lang="en-US" sz="3600" dirty="0" smtClean="0"/>
          </a:p>
          <a:p>
            <a:pPr>
              <a:buNone/>
            </a:pPr>
            <a:endParaRPr lang="en-US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14400" y="2971800"/>
            <a:ext cx="73372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i="1" u="sng" dirty="0" smtClean="0">
                <a:solidFill>
                  <a:srgbClr val="FF0000"/>
                </a:solidFill>
              </a:rPr>
              <a:t>Straight to court!!</a:t>
            </a:r>
            <a:endParaRPr lang="en-US" sz="6600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b="1" dirty="0" smtClean="0"/>
              <a:t>Safety in the Home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r>
              <a:rPr lang="en-US" sz="3600" dirty="0" smtClean="0"/>
              <a:t>Mass Safe Storage Law</a:t>
            </a:r>
            <a:br>
              <a:rPr lang="en-US" sz="3600" dirty="0" smtClean="0"/>
            </a:br>
            <a:r>
              <a:rPr lang="en-US" sz="3600" dirty="0" smtClean="0"/>
              <a:t>- MGL c.140 s.131L</a:t>
            </a:r>
            <a:br>
              <a:rPr lang="en-US" sz="3600" dirty="0" smtClean="0"/>
            </a:br>
            <a:r>
              <a:rPr lang="en-US" sz="3600" dirty="0" smtClean="0"/>
              <a:t>- No exemption for Law Enforcement</a:t>
            </a:r>
          </a:p>
          <a:p>
            <a:r>
              <a:rPr lang="en-US" sz="3600" dirty="0" smtClean="0"/>
              <a:t>Prevent access by “unauthorized” persons</a:t>
            </a:r>
            <a:br>
              <a:rPr lang="en-US" sz="3600" dirty="0" smtClean="0"/>
            </a:br>
            <a:r>
              <a:rPr lang="en-US" sz="3600" dirty="0" smtClean="0"/>
              <a:t>- Children</a:t>
            </a:r>
            <a:br>
              <a:rPr lang="en-US" sz="3600" dirty="0" smtClean="0"/>
            </a:br>
            <a:r>
              <a:rPr lang="en-US" sz="3600" dirty="0" smtClean="0"/>
              <a:t>- Unlicensed adults</a:t>
            </a:r>
            <a:br>
              <a:rPr lang="en-US" sz="3600" dirty="0" smtClean="0"/>
            </a:br>
            <a:r>
              <a:rPr lang="en-US" sz="3600" dirty="0" smtClean="0"/>
              <a:t>- “Prohibited persons” </a:t>
            </a:r>
            <a:br>
              <a:rPr lang="en-US" sz="3600" dirty="0" smtClean="0"/>
            </a:br>
            <a:r>
              <a:rPr lang="en-US" sz="3600" dirty="0" smtClean="0"/>
              <a:t>    -  criminal / medical reasons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b="1" dirty="0" smtClean="0"/>
              <a:t>Transporting Firearms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r>
              <a:rPr lang="en-US" sz="3600" dirty="0" smtClean="0"/>
              <a:t>Transporting firearms in vehicles</a:t>
            </a:r>
            <a:br>
              <a:rPr lang="en-US" sz="3600" dirty="0" smtClean="0"/>
            </a:br>
            <a:r>
              <a:rPr lang="en-US" sz="3600" dirty="0" smtClean="0"/>
              <a:t>- MGL c.140 s.131C</a:t>
            </a:r>
            <a:br>
              <a:rPr lang="en-US" sz="3600" dirty="0" smtClean="0"/>
            </a:br>
            <a:r>
              <a:rPr lang="en-US" sz="3600" dirty="0" smtClean="0"/>
              <a:t>- Exemption for Law Enforcement IF in the line of duty</a:t>
            </a:r>
          </a:p>
          <a:p>
            <a:r>
              <a:rPr lang="en-US" sz="3600" dirty="0" smtClean="0"/>
              <a:t>Unloaded</a:t>
            </a:r>
          </a:p>
          <a:p>
            <a:r>
              <a:rPr lang="en-US" sz="3600" dirty="0" smtClean="0"/>
              <a:t>Locked container</a:t>
            </a:r>
          </a:p>
          <a:p>
            <a:pPr>
              <a:buNone/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b="1" dirty="0" smtClean="0"/>
              <a:t>Range Safety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r>
              <a:rPr lang="en-US" sz="3600" dirty="0" smtClean="0"/>
              <a:t>Read &amp; sign Range Safety Rules form</a:t>
            </a:r>
          </a:p>
          <a:p>
            <a:r>
              <a:rPr lang="en-US" sz="3600" dirty="0" smtClean="0"/>
              <a:t>You are responsible for understanding and abiding by the Range Safety Rules</a:t>
            </a:r>
          </a:p>
          <a:p>
            <a:r>
              <a:rPr lang="en-US" sz="3600" dirty="0" smtClean="0"/>
              <a:t>Violations of any safety rule is grounds for disciplinary action</a:t>
            </a:r>
          </a:p>
          <a:p>
            <a:r>
              <a:rPr lang="en-US" sz="3600" dirty="0" smtClean="0"/>
              <a:t>Range commands and what they mean</a:t>
            </a:r>
          </a:p>
          <a:p>
            <a:r>
              <a:rPr lang="en-US" sz="3600" dirty="0" smtClean="0"/>
              <a:t>Range safety equipment</a:t>
            </a:r>
          </a:p>
          <a:p>
            <a:pPr>
              <a:buNone/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4384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Perceived Circumstances</a:t>
            </a:r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Perceived Subject Actions                            Reasonable Officer Response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Use of Force</a:t>
            </a:r>
            <a:endParaRPr lang="en-US" sz="4000" b="1" dirty="0"/>
          </a:p>
        </p:txBody>
      </p:sp>
      <p:sp>
        <p:nvSpPr>
          <p:cNvPr id="5" name="Isosceles Triangle 4"/>
          <p:cNvSpPr/>
          <p:nvPr/>
        </p:nvSpPr>
        <p:spPr>
          <a:xfrm>
            <a:off x="3505200" y="3124200"/>
            <a:ext cx="2133600" cy="1524000"/>
          </a:xfrm>
          <a:prstGeom prst="triangle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4600" y="1219200"/>
            <a:ext cx="4043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ctr"/>
            <a:r>
              <a:rPr lang="en-US" sz="2800" b="1" dirty="0">
                <a:latin typeface="+mn-lt"/>
              </a:rPr>
              <a:t>The Totality </a:t>
            </a:r>
            <a:r>
              <a:rPr lang="en-US" sz="2800" b="1" dirty="0" smtClean="0">
                <a:latin typeface="+mn-lt"/>
              </a:rPr>
              <a:t>Triangle®</a:t>
            </a:r>
            <a:endParaRPr lang="en-US" sz="28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Use of Force</a:t>
            </a:r>
            <a:br>
              <a:rPr lang="en-US" sz="4000" b="1" dirty="0" smtClean="0"/>
            </a:br>
            <a:r>
              <a:rPr lang="en-US" sz="4000" b="1" dirty="0" smtClean="0"/>
              <a:t>Reference Guide</a:t>
            </a:r>
            <a:endParaRPr lang="en-US" sz="4000" b="1" dirty="0"/>
          </a:p>
        </p:txBody>
      </p:sp>
      <p:pic>
        <p:nvPicPr>
          <p:cNvPr id="1026" name="Picture 2" descr="2001 Color mode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t="31940" b="10266"/>
          <a:stretch>
            <a:fillRect/>
          </a:stretch>
        </p:blipFill>
        <p:spPr bwMode="auto">
          <a:xfrm>
            <a:off x="4595" y="2057400"/>
            <a:ext cx="913940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0" y="2438400"/>
            <a:ext cx="4572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15200" y="3124200"/>
            <a:ext cx="381000" cy="304800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0" y="3657600"/>
            <a:ext cx="4572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229600" y="4191000"/>
            <a:ext cx="4572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610600" y="4724400"/>
            <a:ext cx="381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 smtClean="0"/>
              <a:t>Case Law Review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sz="3600" dirty="0" smtClean="0"/>
              <a:t>Tennessee v. Garner</a:t>
            </a:r>
            <a:br>
              <a:rPr lang="en-US" sz="3600" dirty="0" smtClean="0"/>
            </a:br>
            <a:r>
              <a:rPr lang="en-US" sz="3600" dirty="0" smtClean="0"/>
              <a:t>- Deadly force on fleeing felons</a:t>
            </a:r>
          </a:p>
          <a:p>
            <a:r>
              <a:rPr lang="en-US" sz="3600" dirty="0" smtClean="0"/>
              <a:t>Graham v. Connor</a:t>
            </a:r>
            <a:br>
              <a:rPr lang="en-US" sz="3600" dirty="0" smtClean="0"/>
            </a:br>
            <a:r>
              <a:rPr lang="en-US" sz="3600" dirty="0" smtClean="0"/>
              <a:t>- Objective Reasonableness</a:t>
            </a:r>
          </a:p>
          <a:p>
            <a:r>
              <a:rPr lang="en-US" sz="3600" dirty="0" smtClean="0"/>
              <a:t>Commonwealth v. Klein</a:t>
            </a:r>
            <a:br>
              <a:rPr lang="en-US" sz="3600" dirty="0" smtClean="0"/>
            </a:br>
            <a:r>
              <a:rPr lang="en-US" sz="3600" dirty="0" smtClean="0"/>
              <a:t>- Use of Deadly Force by citizen</a:t>
            </a:r>
          </a:p>
          <a:p>
            <a:r>
              <a:rPr lang="en-US" sz="3600" dirty="0" smtClean="0"/>
              <a:t>Julian v. Randazzo</a:t>
            </a:r>
            <a:br>
              <a:rPr lang="en-US" sz="3600" dirty="0" smtClean="0"/>
            </a:br>
            <a:r>
              <a:rPr lang="en-US" sz="3600" dirty="0" smtClean="0"/>
              <a:t>- Use of Deadly Force by police</a:t>
            </a:r>
          </a:p>
          <a:p>
            <a:pPr>
              <a:buNone/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868362"/>
          </a:xfrm>
        </p:spPr>
        <p:txBody>
          <a:bodyPr/>
          <a:lstStyle/>
          <a:p>
            <a:r>
              <a:rPr lang="en-US" sz="6000" b="1" dirty="0" smtClean="0"/>
              <a:t>Nomenclature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STOL NOMENCLA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799" y="0"/>
            <a:ext cx="853371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/>
          <a:lstStyle/>
          <a:p>
            <a:r>
              <a:rPr lang="en-US" sz="6600" b="1" dirty="0" smtClean="0"/>
              <a:t>Function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5410199"/>
          </a:xfrm>
        </p:spPr>
        <p:txBody>
          <a:bodyPr/>
          <a:lstStyle/>
          <a:p>
            <a:r>
              <a:rPr lang="en-US" sz="3600" dirty="0" smtClean="0">
                <a:latin typeface="Franklin Gothic Heavy" pitchFamily="34" charset="0"/>
              </a:rPr>
              <a:t>MPTC RESERVE OFFICER FIREARMS TRAINING COMMITTEE</a:t>
            </a:r>
            <a:r>
              <a:rPr lang="en-US" sz="2400" b="1" dirty="0" smtClean="0">
                <a:latin typeface="+mn-lt"/>
              </a:rPr>
              <a:t/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/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/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/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SGT William Leanos, Firearms Training Coordinator</a:t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/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Officer Todd Bailey, Officer Joseph </a:t>
            </a:r>
            <a:r>
              <a:rPr lang="en-US" sz="2400" b="1" dirty="0" err="1" smtClean="0">
                <a:latin typeface="+mn-lt"/>
              </a:rPr>
              <a:t>Picariello</a:t>
            </a:r>
            <a:r>
              <a:rPr lang="en-US" sz="2400" b="1" dirty="0" smtClean="0">
                <a:latin typeface="+mn-lt"/>
              </a:rPr>
              <a:t>, Officer Ron </a:t>
            </a:r>
            <a:r>
              <a:rPr lang="en-US" sz="2400" b="1" dirty="0" err="1" smtClean="0">
                <a:latin typeface="+mn-lt"/>
              </a:rPr>
              <a:t>Raneri</a:t>
            </a:r>
            <a:r>
              <a:rPr lang="en-US" sz="2400" b="1" dirty="0" smtClean="0">
                <a:latin typeface="+mn-lt"/>
              </a:rPr>
              <a:t>, Officer Stephen Taranto &amp; Chief Bert </a:t>
            </a:r>
            <a:r>
              <a:rPr lang="en-US" sz="2400" b="1" dirty="0" err="1" smtClean="0">
                <a:latin typeface="+mn-lt"/>
              </a:rPr>
              <a:t>DuVernay</a:t>
            </a:r>
            <a:r>
              <a:rPr lang="en-US" sz="2400" b="1" dirty="0" smtClean="0">
                <a:latin typeface="+mn-lt"/>
              </a:rPr>
              <a:t/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/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February 2011</a:t>
            </a:r>
            <a:endParaRPr lang="en-US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911 firecycle_hi_re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8600" y="266700"/>
            <a:ext cx="8534400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4648200"/>
            <a:ext cx="3852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Animation will start automatically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352800" cy="5943600"/>
          </a:xfrm>
        </p:spPr>
        <p:txBody>
          <a:bodyPr/>
          <a:lstStyle/>
          <a:p>
            <a:r>
              <a:rPr lang="en-US" b="1" dirty="0" smtClean="0"/>
              <a:t>Field Stripping</a:t>
            </a:r>
            <a:br>
              <a:rPr lang="en-US" b="1" dirty="0" smtClean="0"/>
            </a:br>
            <a:r>
              <a:rPr lang="en-US" b="1" dirty="0" smtClean="0"/>
              <a:t>your duty</a:t>
            </a:r>
            <a:br>
              <a:rPr lang="en-US" b="1" dirty="0" smtClean="0"/>
            </a:br>
            <a:r>
              <a:rPr lang="en-US" b="1" dirty="0" smtClean="0"/>
              <a:t>pistol for</a:t>
            </a:r>
            <a:br>
              <a:rPr lang="en-US" b="1" dirty="0" smtClean="0"/>
            </a:br>
            <a:r>
              <a:rPr lang="en-US" b="1" dirty="0" smtClean="0"/>
              <a:t>inspection</a:t>
            </a:r>
            <a:br>
              <a:rPr lang="en-US" b="1" dirty="0" smtClean="0"/>
            </a:br>
            <a:r>
              <a:rPr lang="en-US" b="1" dirty="0" smtClean="0"/>
              <a:t>and</a:t>
            </a:r>
            <a:br>
              <a:rPr lang="en-US" b="1" dirty="0" smtClean="0"/>
            </a:br>
            <a:r>
              <a:rPr lang="en-US" b="1" dirty="0" smtClean="0"/>
              <a:t>maintenance</a:t>
            </a:r>
          </a:p>
        </p:txBody>
      </p:sp>
      <p:pic>
        <p:nvPicPr>
          <p:cNvPr id="5" name="Picture 4" descr="field stripped gloc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2241" y="0"/>
            <a:ext cx="47317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 smtClean="0"/>
              <a:t>Ammo Components</a:t>
            </a:r>
          </a:p>
        </p:txBody>
      </p:sp>
      <p:pic>
        <p:nvPicPr>
          <p:cNvPr id="23554" name="Picture 2" descr="pistc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066800"/>
            <a:ext cx="3054350" cy="543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Duty Belt Set Up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r>
              <a:rPr lang="en-US" sz="3600" dirty="0" smtClean="0"/>
              <a:t>Nothing positioned over or near spine</a:t>
            </a:r>
          </a:p>
          <a:p>
            <a:r>
              <a:rPr lang="en-US" sz="3600" dirty="0" smtClean="0"/>
              <a:t>Wear holster on point of hip or just slightly forward for easier draw</a:t>
            </a:r>
          </a:p>
          <a:p>
            <a:r>
              <a:rPr lang="en-US" sz="3600" dirty="0" smtClean="0"/>
              <a:t>Important equipment accessible with either hand</a:t>
            </a:r>
          </a:p>
          <a:p>
            <a:r>
              <a:rPr lang="en-US" sz="3600" dirty="0" smtClean="0"/>
              <a:t>Magazine pouch positioned for smooth draw</a:t>
            </a:r>
          </a:p>
          <a:p>
            <a:r>
              <a:rPr lang="en-US" sz="3600" dirty="0" smtClean="0"/>
              <a:t>Some magazine pouches can be positioned either horizontal or vertical</a:t>
            </a:r>
          </a:p>
          <a:p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Duty Belt Set Up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r>
              <a:rPr lang="en-US" sz="3600" dirty="0" smtClean="0"/>
              <a:t>Index magazines so bullets point towards belt buckle</a:t>
            </a:r>
            <a:br>
              <a:rPr lang="en-US" sz="3600" dirty="0" smtClean="0"/>
            </a:br>
            <a:r>
              <a:rPr lang="en-US" sz="3600" dirty="0" smtClean="0"/>
              <a:t>- All magazines indexed the same</a:t>
            </a:r>
          </a:p>
          <a:p>
            <a:r>
              <a:rPr lang="en-US" sz="3600" dirty="0" smtClean="0"/>
              <a:t>Positioning should make ‘tactical sense’</a:t>
            </a:r>
            <a:br>
              <a:rPr lang="en-US" sz="3600" dirty="0" smtClean="0"/>
            </a:br>
            <a:r>
              <a:rPr lang="en-US" sz="3600" dirty="0" smtClean="0"/>
              <a:t>- Smooth access</a:t>
            </a:r>
          </a:p>
          <a:p>
            <a:r>
              <a:rPr lang="en-US" sz="3600" dirty="0" smtClean="0"/>
              <a:t>TASER (</a:t>
            </a:r>
            <a:r>
              <a:rPr lang="en-US" sz="3600" smtClean="0"/>
              <a:t>if authorized</a:t>
            </a:r>
            <a:r>
              <a:rPr lang="en-US" sz="3600" dirty="0" smtClean="0"/>
              <a:t>) carried cross draw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Duty Belt Set 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828800"/>
          </a:xfrm>
        </p:spPr>
        <p:txBody>
          <a:bodyPr/>
          <a:lstStyle/>
          <a:p>
            <a:r>
              <a:rPr lang="en-US" dirty="0" smtClean="0"/>
              <a:t>Position equipment so it does not interfere with holster operation. Use keepers!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Examples of what </a:t>
            </a:r>
            <a:r>
              <a:rPr lang="en-US" b="1" u="sng" dirty="0" smtClean="0">
                <a:solidFill>
                  <a:srgbClr val="FF0000"/>
                </a:solidFill>
              </a:rPr>
              <a:t>NOT</a:t>
            </a:r>
            <a:r>
              <a:rPr lang="en-US" b="1" dirty="0" smtClean="0">
                <a:solidFill>
                  <a:srgbClr val="FF0000"/>
                </a:solidFill>
              </a:rPr>
              <a:t> to do!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SLS HOOD BLOCKED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971800"/>
            <a:ext cx="3334189" cy="3429000"/>
          </a:xfrm>
          <a:prstGeom prst="rect">
            <a:avLst/>
          </a:prstGeom>
        </p:spPr>
      </p:pic>
      <p:pic>
        <p:nvPicPr>
          <p:cNvPr id="7" name="Picture 6" descr="DUTY BELT RT SIDE 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3076" y="2971800"/>
            <a:ext cx="3330324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DI Belt Syst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990600"/>
            <a:ext cx="4343400" cy="290464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Duty Belt Set Up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DUTY BELT - 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78587"/>
            <a:ext cx="9144000" cy="2979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05000" y="1066800"/>
            <a:ext cx="499367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Right Handed Shooter (reverse for left handed)</a:t>
            </a:r>
          </a:p>
          <a:p>
            <a:pPr algn="ctr"/>
            <a:endParaRPr lang="en-US" dirty="0" smtClean="0"/>
          </a:p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One example of many possibilities</a:t>
            </a:r>
            <a:endParaRPr lang="en-US" b="1" u="sng" dirty="0">
              <a:solidFill>
                <a:srgbClr val="FF0000"/>
              </a:solidFill>
            </a:endParaRP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FRONT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BACK</a:t>
            </a: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 smtClean="0"/>
              <a:t>Duty Belt Set Up</a:t>
            </a:r>
          </a:p>
        </p:txBody>
      </p:sp>
      <p:sp>
        <p:nvSpPr>
          <p:cNvPr id="5" name="Oval 4"/>
          <p:cNvSpPr/>
          <p:nvPr/>
        </p:nvSpPr>
        <p:spPr>
          <a:xfrm>
            <a:off x="2971800" y="3581400"/>
            <a:ext cx="2971800" cy="2057400"/>
          </a:xfrm>
          <a:prstGeom prst="ellips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943600" y="4191000"/>
            <a:ext cx="228600" cy="685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1397349">
            <a:off x="4882092" y="3543301"/>
            <a:ext cx="609600" cy="152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20516729">
            <a:off x="3420752" y="3413614"/>
            <a:ext cx="609600" cy="2611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91000" y="3505200"/>
            <a:ext cx="470280" cy="762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638800" y="3810000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895600" y="3962400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667000" y="4267200"/>
            <a:ext cx="304800" cy="533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600" y="1752600"/>
            <a:ext cx="1846659" cy="1828800"/>
          </a:xfrm>
          <a:prstGeom prst="rect">
            <a:avLst/>
          </a:prstGeom>
          <a:noFill/>
        </p:spPr>
        <p:txBody>
          <a:bodyPr vert="vert" wrap="square" rtlCol="0">
            <a:spAutoFit/>
            <a:scene3d>
              <a:camera prst="orthographicFront">
                <a:rot lat="0" lon="0" rev="2700000"/>
              </a:camera>
              <a:lightRig rig="threePt" dir="t"/>
            </a:scene3d>
          </a:bodyPr>
          <a:lstStyle/>
          <a:p>
            <a:pPr algn="r"/>
            <a:r>
              <a:rPr lang="en-US" dirty="0" smtClean="0"/>
              <a:t>Magazine Pouch</a:t>
            </a:r>
          </a:p>
          <a:p>
            <a:pPr algn="r"/>
            <a:r>
              <a:rPr lang="en-US" dirty="0" smtClean="0"/>
              <a:t>TASER</a:t>
            </a:r>
          </a:p>
          <a:p>
            <a:pPr algn="r"/>
            <a:r>
              <a:rPr lang="en-US" dirty="0" smtClean="0"/>
              <a:t>Baton</a:t>
            </a:r>
          </a:p>
          <a:p>
            <a:pPr algn="r"/>
            <a:r>
              <a:rPr lang="en-US" dirty="0" smtClean="0"/>
              <a:t>Portable Radio</a:t>
            </a:r>
          </a:p>
          <a:p>
            <a:pPr algn="r"/>
            <a:r>
              <a:rPr lang="en-US" dirty="0" smtClean="0"/>
              <a:t>Flashlight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05600" y="1752600"/>
            <a:ext cx="1015663" cy="1729641"/>
          </a:xfrm>
          <a:prstGeom prst="rect">
            <a:avLst/>
          </a:prstGeom>
          <a:noFill/>
        </p:spPr>
        <p:txBody>
          <a:bodyPr vert="vert" wrap="none" rtlCol="0">
            <a:spAutoFit/>
            <a:scene3d>
              <a:camera prst="orthographicFront">
                <a:rot lat="0" lon="0" rev="8100000"/>
              </a:camera>
              <a:lightRig rig="threePt" dir="t"/>
            </a:scene3d>
          </a:bodyPr>
          <a:lstStyle/>
          <a:p>
            <a:r>
              <a:rPr lang="en-US" dirty="0" smtClean="0"/>
              <a:t>Handcuff Pouch</a:t>
            </a:r>
          </a:p>
          <a:p>
            <a:r>
              <a:rPr lang="en-US" dirty="0" smtClean="0"/>
              <a:t>OC </a:t>
            </a:r>
          </a:p>
          <a:p>
            <a:r>
              <a:rPr lang="en-US" dirty="0" smtClean="0"/>
              <a:t>Holster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743200" y="2971800"/>
            <a:ext cx="685800" cy="4572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2362200" y="3429000"/>
            <a:ext cx="533400" cy="533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2019300" y="3695700"/>
            <a:ext cx="685800" cy="4572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5257800" y="3048000"/>
            <a:ext cx="1143000" cy="4572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5867400" y="3276600"/>
            <a:ext cx="762000" cy="533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6096000" y="3657600"/>
            <a:ext cx="838200" cy="533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 31"/>
          <p:cNvSpPr/>
          <p:nvPr/>
        </p:nvSpPr>
        <p:spPr>
          <a:xfrm rot="10800000">
            <a:off x="3429000" y="5105400"/>
            <a:ext cx="2057400" cy="685800"/>
          </a:xfrm>
          <a:prstGeom prst="arc">
            <a:avLst>
              <a:gd name="adj1" fmla="val 11502979"/>
              <a:gd name="adj2" fmla="val 21004592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429000" y="586740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NOTHING HERE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6200000" flipH="1">
            <a:off x="2514600" y="3124200"/>
            <a:ext cx="685800" cy="6858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2819400" y="4953000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209800" y="4724400"/>
            <a:ext cx="533400" cy="3048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H="1">
            <a:off x="1562100" y="4076700"/>
            <a:ext cx="990600" cy="304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Duty Belt Set Up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828800"/>
          </a:xfrm>
        </p:spPr>
        <p:txBody>
          <a:bodyPr/>
          <a:lstStyle/>
          <a:p>
            <a:r>
              <a:rPr lang="en-US" sz="3600" dirty="0" smtClean="0"/>
              <a:t>Some officers with smaller waists may find it challenging to find a place for all the equipment they are required to carry.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1400" dirty="0" smtClean="0"/>
          </a:p>
          <a:p>
            <a:r>
              <a:rPr lang="en-US" sz="3600" b="1" dirty="0" smtClean="0"/>
              <a:t>NOT RECOMMENDED! </a:t>
            </a:r>
          </a:p>
        </p:txBody>
      </p:sp>
      <p:pic>
        <p:nvPicPr>
          <p:cNvPr id="24579" name="Picture 3" descr="http://www.calibrepress.com/emailart/746/746left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819400" y="2743200"/>
            <a:ext cx="26733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ttp://www.calibrepress.com/emailart/746/746right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-152400" y="2743200"/>
            <a:ext cx="31242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://www.calibrepress.com/emailart/746/746rear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5257800" y="2743200"/>
            <a:ext cx="454046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Duty Gear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r>
              <a:rPr lang="en-US" sz="3600" dirty="0" smtClean="0"/>
              <a:t>Leather, Nylon or Synthetic Hybrid</a:t>
            </a:r>
          </a:p>
          <a:p>
            <a:r>
              <a:rPr lang="en-US" sz="3600" dirty="0" smtClean="0"/>
              <a:t>Routine maintenance</a:t>
            </a:r>
            <a:br>
              <a:rPr lang="en-US" sz="3600" dirty="0" smtClean="0"/>
            </a:br>
            <a:r>
              <a:rPr lang="en-US" sz="3600" dirty="0" smtClean="0"/>
              <a:t>- Clean it</a:t>
            </a:r>
            <a:br>
              <a:rPr lang="en-US" sz="3600" dirty="0" smtClean="0"/>
            </a:br>
            <a:r>
              <a:rPr lang="en-US" sz="3600" dirty="0" smtClean="0"/>
              <a:t>- Lubricate snaps (if present)</a:t>
            </a:r>
            <a:br>
              <a:rPr lang="en-US" sz="3600" dirty="0" smtClean="0"/>
            </a:br>
            <a:r>
              <a:rPr lang="en-US" sz="3600" dirty="0" smtClean="0"/>
              <a:t>- Inspect it</a:t>
            </a:r>
          </a:p>
          <a:p>
            <a:r>
              <a:rPr lang="en-US" sz="3600" dirty="0" smtClean="0"/>
              <a:t>Replace if broken, torn, worn, stretched or otherwise does not securely hold the piece of equipment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b="1" dirty="0" smtClean="0"/>
              <a:t>SAFETY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r>
              <a:rPr lang="en-US" sz="4000" b="1" dirty="0" smtClean="0"/>
              <a:t>Safety is paramount in this program</a:t>
            </a:r>
            <a:br>
              <a:rPr lang="en-US" sz="4000" b="1" dirty="0" smtClean="0"/>
            </a:br>
            <a:endParaRPr lang="en-US" sz="4000" b="1" dirty="0" smtClean="0"/>
          </a:p>
          <a:p>
            <a:r>
              <a:rPr lang="en-US" sz="4000" b="1" dirty="0" smtClean="0"/>
              <a:t>Safety is </a:t>
            </a:r>
            <a:r>
              <a:rPr lang="en-US" sz="4000" b="1" u="sng" dirty="0" smtClean="0"/>
              <a:t>everyone’s</a:t>
            </a:r>
            <a:r>
              <a:rPr lang="en-US" sz="4000" b="1" dirty="0" smtClean="0"/>
              <a:t> responsibility</a:t>
            </a:r>
            <a:br>
              <a:rPr lang="en-US" sz="4000" b="1" dirty="0" smtClean="0"/>
            </a:br>
            <a:endParaRPr lang="en-US" sz="4000" b="1" dirty="0" smtClean="0"/>
          </a:p>
          <a:p>
            <a:r>
              <a:rPr lang="en-US" sz="4000" b="1" dirty="0" smtClean="0"/>
              <a:t>Safety protocols for on &amp; off the range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Preferred Grip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r>
              <a:rPr lang="en-US" sz="3600" dirty="0" smtClean="0"/>
              <a:t>2 Hand wrap around grip with thumbs forward.</a:t>
            </a:r>
          </a:p>
        </p:txBody>
      </p:sp>
      <p:pic>
        <p:nvPicPr>
          <p:cNvPr id="5" name="Picture 4" descr="COMBAT HANDGUN GRIP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200"/>
            <a:ext cx="4876800" cy="3037737"/>
          </a:xfrm>
          <a:prstGeom prst="rect">
            <a:avLst/>
          </a:prstGeom>
        </p:spPr>
      </p:pic>
      <p:pic>
        <p:nvPicPr>
          <p:cNvPr id="6" name="Picture 5" descr="COMBAT HANDGUN GRIP 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981200"/>
            <a:ext cx="4267200" cy="3048000"/>
          </a:xfrm>
          <a:prstGeom prst="rect">
            <a:avLst/>
          </a:prstGeom>
        </p:spPr>
      </p:pic>
      <p:pic>
        <p:nvPicPr>
          <p:cNvPr id="7" name="Picture 6" descr="COMBAT HANDGUN GRIP 4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4667504"/>
            <a:ext cx="2133600" cy="2190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AVOID THIS </a:t>
            </a:r>
          </a:p>
        </p:txBody>
      </p:sp>
      <p:pic>
        <p:nvPicPr>
          <p:cNvPr id="8" name="Picture 7" descr="Pistol_Grip_Incorrec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8258175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AND THIS</a:t>
            </a:r>
          </a:p>
        </p:txBody>
      </p:sp>
      <p:pic>
        <p:nvPicPr>
          <p:cNvPr id="7" name="Picture 6" descr="THUMB OVER THUMB GR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447800"/>
            <a:ext cx="8132164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 smtClean="0"/>
              <a:t>Five Steps of Draw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685800"/>
          </a:xfrm>
        </p:spPr>
        <p:txBody>
          <a:bodyPr/>
          <a:lstStyle/>
          <a:p>
            <a:r>
              <a:rPr lang="en-US" sz="3600" b="1" dirty="0" smtClean="0"/>
              <a:t>Grip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14400" y="1524000"/>
            <a:ext cx="78133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shooter establishes the proper</a:t>
            </a:r>
            <a:br>
              <a:rPr lang="en-US" sz="3200" dirty="0" smtClean="0"/>
            </a:br>
            <a:r>
              <a:rPr lang="en-US" sz="3200" dirty="0" smtClean="0"/>
              <a:t>with the trigger finger extended straight</a:t>
            </a:r>
            <a:br>
              <a:rPr lang="en-US" sz="3200" dirty="0" smtClean="0"/>
            </a:br>
            <a:r>
              <a:rPr lang="en-US" sz="3200" dirty="0" smtClean="0"/>
              <a:t>down alongside the holster.</a:t>
            </a:r>
          </a:p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As the grip is established, the shooter </a:t>
            </a:r>
            <a:br>
              <a:rPr lang="en-US" sz="3200" dirty="0" smtClean="0"/>
            </a:br>
            <a:r>
              <a:rPr lang="en-US" sz="3200" dirty="0" smtClean="0"/>
              <a:t>deactivates any manual retention devices.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The support hand remains at mid-chest.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 smtClean="0"/>
              <a:t>Five Steps of Draw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685800"/>
          </a:xfrm>
        </p:spPr>
        <p:txBody>
          <a:bodyPr/>
          <a:lstStyle/>
          <a:p>
            <a:r>
              <a:rPr lang="en-US" sz="3600" b="1" dirty="0" smtClean="0"/>
              <a:t>Grip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</p:txBody>
      </p:sp>
      <p:pic>
        <p:nvPicPr>
          <p:cNvPr id="5" name="Picture 4" descr="GR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447800"/>
            <a:ext cx="4419600" cy="4813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 smtClean="0"/>
              <a:t>Five Steps of Draw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685800"/>
          </a:xfrm>
        </p:spPr>
        <p:txBody>
          <a:bodyPr/>
          <a:lstStyle/>
          <a:p>
            <a:r>
              <a:rPr lang="en-US" sz="3600" b="1" dirty="0" smtClean="0"/>
              <a:t>Draw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14400" y="1752600"/>
            <a:ext cx="78133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shooter draws the pistol out of the holster until the muzzle is just clear of the </a:t>
            </a:r>
            <a:br>
              <a:rPr lang="en-US" sz="3200" dirty="0" smtClean="0"/>
            </a:br>
            <a:r>
              <a:rPr lang="en-US" sz="3200" dirty="0" smtClean="0"/>
              <a:t>holster.</a:t>
            </a:r>
          </a:p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If necessary, take any actions required to</a:t>
            </a:r>
            <a:br>
              <a:rPr lang="en-US" sz="3200" dirty="0" smtClean="0"/>
            </a:br>
            <a:r>
              <a:rPr lang="en-US" sz="3200" dirty="0" smtClean="0"/>
              <a:t>clear any retention devices such as rocking or twisting the pistol.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The support hand remains at mid-chest.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 smtClean="0"/>
              <a:t>Five Steps of Draw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685800"/>
          </a:xfrm>
        </p:spPr>
        <p:txBody>
          <a:bodyPr/>
          <a:lstStyle/>
          <a:p>
            <a:r>
              <a:rPr lang="en-US" sz="3600" b="1" dirty="0" smtClean="0"/>
              <a:t>Draw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</p:txBody>
      </p:sp>
      <p:pic>
        <p:nvPicPr>
          <p:cNvPr id="5" name="Picture 4" descr="DRA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371600"/>
            <a:ext cx="4443649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 smtClean="0"/>
              <a:t>Five Steps of Draw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685800"/>
          </a:xfrm>
        </p:spPr>
        <p:txBody>
          <a:bodyPr/>
          <a:lstStyle/>
          <a:p>
            <a:r>
              <a:rPr lang="en-US" sz="3600" b="1" dirty="0" smtClean="0"/>
              <a:t>Rotate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14400" y="1524000"/>
            <a:ext cx="78133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Rotate the pistol so the muzzle points towards the threat (target).  This is best </a:t>
            </a:r>
            <a:br>
              <a:rPr lang="en-US" sz="3200" dirty="0" smtClean="0"/>
            </a:br>
            <a:r>
              <a:rPr lang="en-US" sz="3200" dirty="0" smtClean="0"/>
              <a:t>done by dropping the elbow.  The muzzle</a:t>
            </a:r>
            <a:br>
              <a:rPr lang="en-US" sz="3200" dirty="0" smtClean="0"/>
            </a:br>
            <a:r>
              <a:rPr lang="en-US" sz="3200" dirty="0" smtClean="0"/>
              <a:t>will automatically point where it needs to. </a:t>
            </a:r>
          </a:p>
          <a:p>
            <a:r>
              <a:rPr lang="en-US" sz="3200" dirty="0" smtClean="0"/>
              <a:t>This puts the pistol in the “hip shooting” position suitable for close in deadly force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encounters.  The pistol may be fired from this point on.</a:t>
            </a:r>
          </a:p>
          <a:p>
            <a:endParaRPr lang="en-US" sz="3200" dirty="0"/>
          </a:p>
          <a:p>
            <a:r>
              <a:rPr lang="en-US" sz="3200" dirty="0" smtClean="0"/>
              <a:t>The support hand remains at mid-chest.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 smtClean="0"/>
              <a:t>Five Steps of Draw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685800"/>
          </a:xfrm>
        </p:spPr>
        <p:txBody>
          <a:bodyPr/>
          <a:lstStyle/>
          <a:p>
            <a:r>
              <a:rPr lang="en-US" sz="3600" b="1" dirty="0" smtClean="0"/>
              <a:t>Rotate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</p:txBody>
      </p:sp>
      <p:pic>
        <p:nvPicPr>
          <p:cNvPr id="5" name="Picture 4" descr="ROT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676400"/>
            <a:ext cx="4444579" cy="4511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 smtClean="0"/>
              <a:t>Five Steps of Draw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685800"/>
          </a:xfrm>
        </p:spPr>
        <p:txBody>
          <a:bodyPr/>
          <a:lstStyle/>
          <a:p>
            <a:r>
              <a:rPr lang="en-US" sz="3600" b="1" dirty="0" smtClean="0"/>
              <a:t>Together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2000" y="1676400"/>
            <a:ext cx="792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shooter brings the pistol to the midline of the body at mid-chest level as the support hand comes together to establish the proper two hand grip.</a:t>
            </a:r>
          </a:p>
          <a:p>
            <a:endParaRPr lang="en-US" sz="3200" dirty="0"/>
          </a:p>
          <a:p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b="1" dirty="0" smtClean="0"/>
              <a:t>SAFETY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r>
              <a:rPr lang="en-US" sz="3600" dirty="0" smtClean="0"/>
              <a:t>Cardinal Rules of Firearms Safety</a:t>
            </a:r>
          </a:p>
          <a:p>
            <a:r>
              <a:rPr lang="en-US" sz="3600" dirty="0" smtClean="0"/>
              <a:t>Designed to reduce the likelihood of an unintentional discharge </a:t>
            </a:r>
            <a:br>
              <a:rPr lang="en-US" sz="3600" dirty="0" smtClean="0"/>
            </a:br>
            <a:r>
              <a:rPr lang="en-US" sz="3600" dirty="0" smtClean="0"/>
              <a:t>- and should one occur, to minimize the potential for injury</a:t>
            </a:r>
          </a:p>
          <a:p>
            <a:r>
              <a:rPr lang="en-US" sz="3600" dirty="0" smtClean="0"/>
              <a:t>Modern firearms only discharge if the trigger is pressed.</a:t>
            </a:r>
            <a:br>
              <a:rPr lang="en-US" sz="3600" dirty="0" smtClean="0"/>
            </a:br>
            <a:r>
              <a:rPr lang="en-US" sz="3600" dirty="0" smtClean="0"/>
              <a:t>- It </a:t>
            </a:r>
            <a:r>
              <a:rPr lang="en-US" sz="3600" b="1" u="sng" dirty="0" smtClean="0"/>
              <a:t>will not</a:t>
            </a:r>
            <a:r>
              <a:rPr lang="en-US" sz="3600" dirty="0" smtClean="0"/>
              <a:t> “go off by itself”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 smtClean="0"/>
              <a:t>Five Steps of Draw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685800"/>
          </a:xfrm>
        </p:spPr>
        <p:txBody>
          <a:bodyPr/>
          <a:lstStyle/>
          <a:p>
            <a:r>
              <a:rPr lang="en-US" sz="3600" b="1" dirty="0" smtClean="0"/>
              <a:t>Together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</p:txBody>
      </p:sp>
      <p:pic>
        <p:nvPicPr>
          <p:cNvPr id="5" name="Picture 4" descr="TOGET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905000"/>
            <a:ext cx="4954342" cy="4146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 smtClean="0"/>
              <a:t>Five Steps of Draw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685800"/>
          </a:xfrm>
        </p:spPr>
        <p:txBody>
          <a:bodyPr/>
          <a:lstStyle/>
          <a:p>
            <a:r>
              <a:rPr lang="en-US" sz="3600" b="1" dirty="0" smtClean="0"/>
              <a:t>Up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14400" y="1752600"/>
            <a:ext cx="78133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pistol is brought up to eye level and the shooter obtains his/her sight picture.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i="1" dirty="0" smtClean="0">
                <a:latin typeface="+mn-lt"/>
              </a:rPr>
              <a:t>NOTE: Until the officer has made the decision to shoot, their finger remains OFF the trigger throughout all steps of the draw.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 smtClean="0"/>
              <a:t>Five Steps of Draw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685800"/>
          </a:xfrm>
        </p:spPr>
        <p:txBody>
          <a:bodyPr/>
          <a:lstStyle/>
          <a:p>
            <a:r>
              <a:rPr lang="en-US" sz="3600" b="1" dirty="0" smtClean="0"/>
              <a:t>Up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2000" y="5562600"/>
            <a:ext cx="7813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+mn-lt"/>
              </a:rPr>
              <a:t>NOTE: Until the officer has made the decision to shoot, their finger remains OFF the trigger throughout all steps of the draw.</a:t>
            </a:r>
          </a:p>
        </p:txBody>
      </p:sp>
      <p:pic>
        <p:nvPicPr>
          <p:cNvPr id="5" name="Picture 4" descr="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057400"/>
            <a:ext cx="6096000" cy="3200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 smtClean="0"/>
              <a:t>Recovering Back to the Holster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685800"/>
          </a:xfrm>
        </p:spPr>
        <p:txBody>
          <a:bodyPr/>
          <a:lstStyle/>
          <a:p>
            <a:r>
              <a:rPr lang="en-US" sz="3600" b="1" dirty="0" smtClean="0"/>
              <a:t>Scan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14400" y="1524000"/>
            <a:ext cx="78133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Scan 360°, any additional threats? </a:t>
            </a:r>
          </a:p>
          <a:p>
            <a:endParaRPr lang="en-US" sz="3200" dirty="0" smtClean="0"/>
          </a:p>
          <a:p>
            <a:r>
              <a:rPr lang="en-US" sz="3200" dirty="0" smtClean="0"/>
              <a:t>Finger off the trigger </a:t>
            </a:r>
          </a:p>
          <a:p>
            <a:endParaRPr lang="en-US" sz="3200" dirty="0" smtClean="0"/>
          </a:p>
          <a:p>
            <a:r>
              <a:rPr lang="en-US" sz="3200" dirty="0" smtClean="0"/>
              <a:t>Muzzle discipline.  Just swivel your head.</a:t>
            </a:r>
          </a:p>
          <a:p>
            <a:endParaRPr lang="en-US" sz="3200" dirty="0" smtClean="0"/>
          </a:p>
          <a:p>
            <a:r>
              <a:rPr lang="en-US" sz="3200" dirty="0" smtClean="0"/>
              <a:t>When deadly force is no longer needed, go to the “Low Ready” or the mid-chest “High Ready” position.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 smtClean="0"/>
              <a:t>Recovering Back to the Holster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685800"/>
          </a:xfrm>
        </p:spPr>
        <p:txBody>
          <a:bodyPr/>
          <a:lstStyle/>
          <a:p>
            <a:r>
              <a:rPr lang="en-US" sz="3600" b="1" dirty="0" smtClean="0"/>
              <a:t>Scan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</p:txBody>
      </p:sp>
      <p:pic>
        <p:nvPicPr>
          <p:cNvPr id="5" name="Picture 4" descr="DSCF52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600200"/>
            <a:ext cx="4306358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 smtClean="0"/>
              <a:t>Recovering Back to the Holster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685800"/>
          </a:xfrm>
        </p:spPr>
        <p:txBody>
          <a:bodyPr/>
          <a:lstStyle/>
          <a:p>
            <a:r>
              <a:rPr lang="en-US" sz="3600" b="1" dirty="0" smtClean="0"/>
              <a:t>Breathe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38200" y="1752600"/>
            <a:ext cx="78133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Inhale and exhale slowly a couple of times to get oxygen back into your system.  This will begin to bring your heart rate back down.</a:t>
            </a:r>
          </a:p>
          <a:p>
            <a:endParaRPr lang="en-US" sz="3200" dirty="0"/>
          </a:p>
          <a:p>
            <a:r>
              <a:rPr lang="en-US" sz="3200" dirty="0" smtClean="0"/>
              <a:t>Scan slowly again for additional threats.  Maybe you missed something the first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 smtClean="0"/>
              <a:t>Recovering Back to the Holster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685800"/>
          </a:xfrm>
        </p:spPr>
        <p:txBody>
          <a:bodyPr/>
          <a:lstStyle/>
          <a:p>
            <a:r>
              <a:rPr lang="en-US" sz="3600" b="1" dirty="0" smtClean="0"/>
              <a:t>Breathe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</p:txBody>
      </p:sp>
      <p:pic>
        <p:nvPicPr>
          <p:cNvPr id="5" name="Picture 4" descr="DSCF52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371600"/>
            <a:ext cx="4011841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 smtClean="0"/>
              <a:t>Recovering Back to the Holster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685800"/>
          </a:xfrm>
        </p:spPr>
        <p:txBody>
          <a:bodyPr/>
          <a:lstStyle/>
          <a:p>
            <a:r>
              <a:rPr lang="en-US" sz="3600" b="1" dirty="0" smtClean="0"/>
              <a:t>Recover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14400" y="1752600"/>
            <a:ext cx="78133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Bring the pistol back to the mid-chest if necessary.  The support hand remains at mid-chest in a defensive stance.</a:t>
            </a:r>
          </a:p>
          <a:p>
            <a:endParaRPr lang="en-US" sz="3200" dirty="0"/>
          </a:p>
          <a:p>
            <a:r>
              <a:rPr lang="en-US" sz="3200" dirty="0" smtClean="0"/>
              <a:t>Keeping your eyes on the threat.  Place your gun hand thumb behind the slide and holster the pistol with one hand. </a:t>
            </a:r>
          </a:p>
          <a:p>
            <a:endParaRPr lang="en-US" sz="3200" dirty="0"/>
          </a:p>
          <a:p>
            <a:r>
              <a:rPr lang="en-US" sz="3200" dirty="0" smtClean="0"/>
              <a:t>Snap up all retention devices.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 smtClean="0"/>
              <a:t>Recovering Back to the Holster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685800"/>
          </a:xfrm>
        </p:spPr>
        <p:txBody>
          <a:bodyPr/>
          <a:lstStyle/>
          <a:p>
            <a:r>
              <a:rPr lang="en-US" sz="3600" b="1" dirty="0" smtClean="0"/>
              <a:t>Recover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</p:txBody>
      </p:sp>
      <p:pic>
        <p:nvPicPr>
          <p:cNvPr id="7" name="Picture 6" descr="DSCF5268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905000"/>
            <a:ext cx="3821819" cy="4282938"/>
          </a:xfrm>
          <a:prstGeom prst="rect">
            <a:avLst/>
          </a:prstGeom>
        </p:spPr>
      </p:pic>
      <p:pic>
        <p:nvPicPr>
          <p:cNvPr id="8" name="Picture 7" descr="DSCF5265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590800"/>
            <a:ext cx="2923150" cy="3581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46410" y="3810000"/>
            <a:ext cx="684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/>
              <a:t>&amp;</a:t>
            </a:r>
            <a:endParaRPr lang="en-US" sz="5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1905000"/>
            <a:ext cx="1552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Secure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 smtClean="0"/>
              <a:t>Recovering Back to the Holster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599"/>
          </a:xfrm>
        </p:spPr>
        <p:txBody>
          <a:bodyPr/>
          <a:lstStyle/>
          <a:p>
            <a:r>
              <a:rPr lang="en-US" sz="3600" dirty="0" smtClean="0"/>
              <a:t>Don’t rush back to the holster</a:t>
            </a:r>
          </a:p>
          <a:p>
            <a:r>
              <a:rPr lang="en-US" sz="3600" dirty="0" smtClean="0"/>
              <a:t>Don’t put the pistol away until you are 100% sure there are no other threats.</a:t>
            </a:r>
          </a:p>
          <a:p>
            <a:r>
              <a:rPr lang="en-US" sz="3600" dirty="0" smtClean="0"/>
              <a:t>Keep your finger OFF the trigger</a:t>
            </a:r>
          </a:p>
          <a:p>
            <a:r>
              <a:rPr lang="en-US" sz="3600" dirty="0" smtClean="0"/>
              <a:t>Don’t look at the holster</a:t>
            </a:r>
          </a:p>
          <a:p>
            <a:r>
              <a:rPr lang="en-US" sz="3600" dirty="0" smtClean="0"/>
              <a:t>You will get better with practice!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b="1" dirty="0" smtClean="0"/>
              <a:t>CARDINAL RULE #1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r>
              <a:rPr lang="en-US" sz="3600" b="1" dirty="0" smtClean="0"/>
              <a:t>Treat ALL firearms as if they were loaded - ALWAYS</a:t>
            </a:r>
          </a:p>
          <a:p>
            <a:r>
              <a:rPr lang="en-US" sz="3600" dirty="0" smtClean="0"/>
              <a:t>Operative word is “always”</a:t>
            </a:r>
          </a:p>
          <a:p>
            <a:r>
              <a:rPr lang="en-US" sz="3600" dirty="0" smtClean="0"/>
              <a:t>Applies even if you have personally checked that the weapon is unloaded</a:t>
            </a:r>
          </a:p>
          <a:p>
            <a:pPr>
              <a:buNone/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 smtClean="0"/>
              <a:t>Sight Picture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599"/>
          </a:xfrm>
        </p:spPr>
        <p:txBody>
          <a:bodyPr/>
          <a:lstStyle/>
          <a:p>
            <a:r>
              <a:rPr lang="en-US" sz="3600" dirty="0" smtClean="0"/>
              <a:t>Front sight in focus</a:t>
            </a:r>
          </a:p>
          <a:p>
            <a:r>
              <a:rPr lang="en-US" sz="3600" dirty="0" smtClean="0"/>
              <a:t>Rear sight and target blurry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2667000"/>
            <a:ext cx="4081462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 smtClean="0"/>
              <a:t>Stance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419599"/>
          </a:xfrm>
        </p:spPr>
        <p:txBody>
          <a:bodyPr/>
          <a:lstStyle/>
          <a:p>
            <a:r>
              <a:rPr lang="en-US" sz="3600" dirty="0" smtClean="0"/>
              <a:t>Stance should be balanced and comfortable</a:t>
            </a:r>
          </a:p>
          <a:p>
            <a:r>
              <a:rPr lang="en-US" sz="3600" dirty="0" smtClean="0"/>
              <a:t>Isosceles</a:t>
            </a:r>
          </a:p>
          <a:p>
            <a:r>
              <a:rPr lang="en-US" sz="3600" dirty="0" smtClean="0"/>
              <a:t>Weaver</a:t>
            </a:r>
            <a:br>
              <a:rPr lang="en-US" sz="3600" dirty="0" smtClean="0"/>
            </a:br>
            <a:r>
              <a:rPr lang="en-US" sz="3600" dirty="0" smtClean="0"/>
              <a:t>- Modified Weaver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96200" cy="838200"/>
          </a:xfrm>
        </p:spPr>
        <p:txBody>
          <a:bodyPr anchor="ctr"/>
          <a:lstStyle/>
          <a:p>
            <a:pPr algn="ctr"/>
            <a:r>
              <a:rPr lang="en-US" sz="4800" b="1" dirty="0" smtClean="0"/>
              <a:t>Isosceles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219200"/>
            <a:ext cx="4267200" cy="5287963"/>
          </a:xfrm>
        </p:spPr>
        <p:txBody>
          <a:bodyPr/>
          <a:lstStyle/>
          <a:p>
            <a:r>
              <a:rPr lang="en-US" dirty="0" smtClean="0"/>
              <a:t>Square to the threat or target</a:t>
            </a:r>
          </a:p>
          <a:p>
            <a:r>
              <a:rPr lang="en-US" dirty="0" smtClean="0"/>
              <a:t>Arms out straight</a:t>
            </a:r>
          </a:p>
          <a:p>
            <a:r>
              <a:rPr lang="en-US" dirty="0" smtClean="0"/>
              <a:t>Elbows locked</a:t>
            </a:r>
          </a:p>
          <a:p>
            <a:r>
              <a:rPr lang="en-US" dirty="0" smtClean="0"/>
              <a:t>Maximizes body armor protection</a:t>
            </a:r>
            <a:endParaRPr lang="en-US" dirty="0"/>
          </a:p>
        </p:txBody>
      </p:sp>
      <p:pic>
        <p:nvPicPr>
          <p:cNvPr id="5" name="Picture 4" descr="ISOSCELES STA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219200"/>
            <a:ext cx="4305677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96200" cy="838200"/>
          </a:xfrm>
        </p:spPr>
        <p:txBody>
          <a:bodyPr anchor="ctr"/>
          <a:lstStyle/>
          <a:p>
            <a:pPr algn="ctr"/>
            <a:r>
              <a:rPr lang="en-US" sz="4800" dirty="0" smtClean="0"/>
              <a:t>Weaver</a:t>
            </a:r>
            <a:endParaRPr lang="en-US" sz="4800" b="1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219200"/>
            <a:ext cx="4267200" cy="5287963"/>
          </a:xfrm>
        </p:spPr>
        <p:txBody>
          <a:bodyPr/>
          <a:lstStyle/>
          <a:p>
            <a:r>
              <a:rPr lang="en-US" dirty="0" smtClean="0"/>
              <a:t>Bladed stance toward threat or target</a:t>
            </a:r>
          </a:p>
          <a:p>
            <a:r>
              <a:rPr lang="en-US" dirty="0" smtClean="0"/>
              <a:t>Gun arm straight or slightly bent</a:t>
            </a:r>
          </a:p>
          <a:p>
            <a:r>
              <a:rPr lang="en-US" dirty="0" smtClean="0"/>
              <a:t>Support arm elbow bent</a:t>
            </a:r>
          </a:p>
        </p:txBody>
      </p:sp>
      <p:pic>
        <p:nvPicPr>
          <p:cNvPr id="7" name="Picture 6" descr="weaverstanc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990600"/>
            <a:ext cx="2990850" cy="5508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96200" cy="838200"/>
          </a:xfrm>
        </p:spPr>
        <p:txBody>
          <a:bodyPr anchor="ctr"/>
          <a:lstStyle/>
          <a:p>
            <a:pPr algn="ctr"/>
            <a:r>
              <a:rPr lang="en-US" sz="4800" dirty="0" smtClean="0"/>
              <a:t>Modified Weaver</a:t>
            </a:r>
            <a:endParaRPr lang="en-US" sz="4800" b="1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219200"/>
            <a:ext cx="4267200" cy="5287963"/>
          </a:xfrm>
        </p:spPr>
        <p:txBody>
          <a:bodyPr/>
          <a:lstStyle/>
          <a:p>
            <a:r>
              <a:rPr lang="en-US" dirty="0" smtClean="0"/>
              <a:t>Incorporates the best attributes of the Weaver and Isosceles</a:t>
            </a:r>
          </a:p>
          <a:p>
            <a:r>
              <a:rPr lang="en-US" dirty="0" smtClean="0"/>
              <a:t>Torso square to the threat or target</a:t>
            </a:r>
          </a:p>
          <a:p>
            <a:r>
              <a:rPr lang="en-US" dirty="0" smtClean="0"/>
              <a:t>Hips down slightly bladed</a:t>
            </a:r>
          </a:p>
          <a:p>
            <a:r>
              <a:rPr lang="en-US" dirty="0" smtClean="0"/>
              <a:t>Support arm elbow slightly bent</a:t>
            </a:r>
          </a:p>
          <a:p>
            <a:endParaRPr lang="en-US" dirty="0" smtClean="0"/>
          </a:p>
        </p:txBody>
      </p:sp>
      <p:pic>
        <p:nvPicPr>
          <p:cNvPr id="5" name="Picture 4" descr="modern-wea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524000"/>
            <a:ext cx="4411056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 smtClean="0"/>
              <a:t>Qualification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sz="3600" dirty="0" smtClean="0"/>
              <a:t>MPTC Pistol Qualification Course</a:t>
            </a:r>
          </a:p>
          <a:p>
            <a:r>
              <a:rPr lang="en-US" sz="3600" dirty="0" smtClean="0"/>
              <a:t>50 Rounds</a:t>
            </a:r>
          </a:p>
          <a:p>
            <a:r>
              <a:rPr lang="en-US" sz="3600" dirty="0" smtClean="0"/>
              <a:t>Minimum passing score = </a:t>
            </a:r>
            <a:r>
              <a:rPr lang="en-US" sz="3600" b="1" dirty="0" smtClean="0"/>
              <a:t>80%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- 40 hits out of 50</a:t>
            </a:r>
          </a:p>
          <a:p>
            <a:r>
              <a:rPr lang="en-US" sz="3600" dirty="0" smtClean="0"/>
              <a:t>Round accountability</a:t>
            </a:r>
          </a:p>
          <a:p>
            <a:r>
              <a:rPr lang="en-US" sz="3600" dirty="0" smtClean="0"/>
              <a:t>3, 5, 7, 10 and 15 yard stages</a:t>
            </a:r>
          </a:p>
          <a:p>
            <a:pPr>
              <a:buNone/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b="1" dirty="0" smtClean="0"/>
              <a:t>CARDINAL RULE #2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r>
              <a:rPr lang="en-US" sz="3600" b="1" dirty="0" smtClean="0"/>
              <a:t>Never point the weapon at anything you do not intend (or are willing) to shoot.</a:t>
            </a:r>
          </a:p>
          <a:p>
            <a:r>
              <a:rPr lang="en-US" sz="3600" dirty="0" smtClean="0"/>
              <a:t>Keep the muzzle pointed in a “safe direction”</a:t>
            </a:r>
            <a:br>
              <a:rPr lang="en-US" sz="3600" dirty="0" smtClean="0"/>
            </a:br>
            <a:r>
              <a:rPr lang="en-US" sz="3600" dirty="0" smtClean="0"/>
              <a:t>- defined as a direction which, if the weapon should fire, the round would not cause an injury and only minimal (if any) property damage</a:t>
            </a:r>
          </a:p>
          <a:p>
            <a:pPr>
              <a:buNone/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b="1" dirty="0" smtClean="0"/>
              <a:t>CARDINAL RULE #2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r>
              <a:rPr lang="en-US" sz="3600" dirty="0" smtClean="0"/>
              <a:t>“Down range”</a:t>
            </a:r>
          </a:p>
          <a:p>
            <a:r>
              <a:rPr lang="en-US" sz="3600" dirty="0" smtClean="0"/>
              <a:t>“Low Ready”</a:t>
            </a:r>
          </a:p>
          <a:p>
            <a:r>
              <a:rPr lang="en-US" sz="3600" dirty="0" smtClean="0"/>
              <a:t>“Muzzle Discipline”</a:t>
            </a:r>
          </a:p>
          <a:p>
            <a:r>
              <a:rPr lang="en-US" sz="3600" dirty="0" smtClean="0"/>
              <a:t>Extremely important when moving tactically on the range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b="1" dirty="0" smtClean="0"/>
              <a:t>CARDINAL RULE #3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</p:spPr>
        <p:txBody>
          <a:bodyPr/>
          <a:lstStyle/>
          <a:p>
            <a:r>
              <a:rPr lang="en-US" sz="3600" b="1" dirty="0" smtClean="0"/>
              <a:t>Keep your finger OFF the trigger until you are on target AND have made the decision to fire.</a:t>
            </a:r>
          </a:p>
          <a:p>
            <a:r>
              <a:rPr lang="en-US" sz="3600" dirty="0" smtClean="0"/>
              <a:t>Finger stays indexed along the frame well outside the trigger guard</a:t>
            </a:r>
          </a:p>
          <a:p>
            <a:r>
              <a:rPr lang="en-US" sz="3600" dirty="0" smtClean="0"/>
              <a:t>Finger comes OFF the trigger when</a:t>
            </a:r>
            <a:br>
              <a:rPr lang="en-US" sz="3600" dirty="0" smtClean="0"/>
            </a:br>
            <a:r>
              <a:rPr lang="en-US" sz="3600" dirty="0" smtClean="0"/>
              <a:t>- not actively engaging a threat</a:t>
            </a:r>
            <a:br>
              <a:rPr lang="en-US" sz="3600" dirty="0" smtClean="0"/>
            </a:br>
            <a:r>
              <a:rPr lang="en-US" sz="3600" dirty="0" smtClean="0"/>
              <a:t>- scanning for additional threats</a:t>
            </a:r>
            <a:br>
              <a:rPr lang="en-US" sz="3600" dirty="0" smtClean="0"/>
            </a:br>
            <a:r>
              <a:rPr lang="en-US" sz="3600" dirty="0" smtClean="0"/>
              <a:t>- holstering the weapon</a:t>
            </a:r>
          </a:p>
          <a:p>
            <a:pPr>
              <a:buNone/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b="1" dirty="0" smtClean="0"/>
              <a:t>CARDINAL RULE #4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r>
              <a:rPr lang="en-US" sz="3600" b="1" dirty="0" smtClean="0"/>
              <a:t>Know your target and what is beyond it.</a:t>
            </a:r>
          </a:p>
          <a:p>
            <a:r>
              <a:rPr lang="en-US" sz="3600" dirty="0" smtClean="0"/>
              <a:t>We are morally obligated to identify what we are shooting at before we use deadly force</a:t>
            </a:r>
            <a:br>
              <a:rPr lang="en-US" sz="3600" dirty="0" smtClean="0"/>
            </a:br>
            <a:r>
              <a:rPr lang="en-US" sz="3600" dirty="0" smtClean="0"/>
              <a:t>- Use of flashlight in reduced light</a:t>
            </a:r>
            <a:br>
              <a:rPr lang="en-US" sz="3600" dirty="0" smtClean="0"/>
            </a:br>
            <a:r>
              <a:rPr lang="en-US" sz="3600" dirty="0" smtClean="0"/>
              <a:t>- We do NOT shoot at sounds</a:t>
            </a:r>
          </a:p>
          <a:p>
            <a:r>
              <a:rPr lang="en-US" sz="3600" dirty="0" smtClean="0"/>
              <a:t>If you miss, what is behind it?</a:t>
            </a:r>
            <a:br>
              <a:rPr lang="en-US" sz="3600" dirty="0" smtClean="0"/>
            </a:br>
            <a:r>
              <a:rPr lang="en-US" sz="3600" dirty="0" smtClean="0"/>
              <a:t>- Innocent bystanders???</a:t>
            </a:r>
          </a:p>
          <a:p>
            <a:pPr>
              <a:buNone/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2778</TotalTime>
  <Words>946</Words>
  <Application>Microsoft Office PowerPoint</Application>
  <PresentationFormat>On-screen Show (4:3)</PresentationFormat>
  <Paragraphs>227</Paragraphs>
  <Slides>55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RESERVE INTERMITTENT  RECRUIT FIREARMS PROGRAM</vt:lpstr>
      <vt:lpstr>MPTC RESERVE OFFICER FIREARMS TRAINING COMMITTEE    SGT William Leanos, Firearms Training Coordinator  Officer Todd Bailey, Officer Joseph Picariello, Officer Ron Raneri, Officer Stephen Taranto &amp; Chief Bert DuVernay  February 2011</vt:lpstr>
      <vt:lpstr>SAFETY</vt:lpstr>
      <vt:lpstr>SAFETY</vt:lpstr>
      <vt:lpstr>CARDINAL RULE #1</vt:lpstr>
      <vt:lpstr>CARDINAL RULE #2</vt:lpstr>
      <vt:lpstr>CARDINAL RULE #2</vt:lpstr>
      <vt:lpstr>CARDINAL RULE #3</vt:lpstr>
      <vt:lpstr>CARDINAL RULE #4</vt:lpstr>
      <vt:lpstr>CARDINAL RULE #4</vt:lpstr>
      <vt:lpstr>Safety in the Home</vt:lpstr>
      <vt:lpstr>Transporting Firearms</vt:lpstr>
      <vt:lpstr>Range Safety</vt:lpstr>
      <vt:lpstr>Use of Force</vt:lpstr>
      <vt:lpstr>Use of Force Reference Guide</vt:lpstr>
      <vt:lpstr>Case Law Review</vt:lpstr>
      <vt:lpstr>Nomenclature</vt:lpstr>
      <vt:lpstr>Slide 18</vt:lpstr>
      <vt:lpstr>Function</vt:lpstr>
      <vt:lpstr>Slide 20</vt:lpstr>
      <vt:lpstr>Field Stripping your duty pistol for inspection and maintenance</vt:lpstr>
      <vt:lpstr>Ammo Components</vt:lpstr>
      <vt:lpstr>Duty Belt Set Up</vt:lpstr>
      <vt:lpstr>Duty Belt Set Up</vt:lpstr>
      <vt:lpstr>Duty Belt Set Up</vt:lpstr>
      <vt:lpstr>Slide 26</vt:lpstr>
      <vt:lpstr>Duty Belt Set Up</vt:lpstr>
      <vt:lpstr>Duty Belt Set Up</vt:lpstr>
      <vt:lpstr>Duty Gear</vt:lpstr>
      <vt:lpstr>Preferred Grip</vt:lpstr>
      <vt:lpstr>AVOID THIS </vt:lpstr>
      <vt:lpstr>AND THIS</vt:lpstr>
      <vt:lpstr>Five Steps of Draw</vt:lpstr>
      <vt:lpstr>Five Steps of Draw</vt:lpstr>
      <vt:lpstr>Five Steps of Draw</vt:lpstr>
      <vt:lpstr>Five Steps of Draw</vt:lpstr>
      <vt:lpstr>Five Steps of Draw</vt:lpstr>
      <vt:lpstr>Five Steps of Draw</vt:lpstr>
      <vt:lpstr>Five Steps of Draw</vt:lpstr>
      <vt:lpstr>Five Steps of Draw</vt:lpstr>
      <vt:lpstr>Five Steps of Draw</vt:lpstr>
      <vt:lpstr>Five Steps of Draw</vt:lpstr>
      <vt:lpstr>Recovering Back to the Holster</vt:lpstr>
      <vt:lpstr>Recovering Back to the Holster</vt:lpstr>
      <vt:lpstr>Recovering Back to the Holster</vt:lpstr>
      <vt:lpstr>Recovering Back to the Holster</vt:lpstr>
      <vt:lpstr>Recovering Back to the Holster</vt:lpstr>
      <vt:lpstr>Recovering Back to the Holster</vt:lpstr>
      <vt:lpstr>Recovering Back to the Holster</vt:lpstr>
      <vt:lpstr>Sight Picture</vt:lpstr>
      <vt:lpstr>Stance</vt:lpstr>
      <vt:lpstr>Isosceles</vt:lpstr>
      <vt:lpstr>Weaver</vt:lpstr>
      <vt:lpstr>Modified Weaver</vt:lpstr>
      <vt:lpstr>Qualification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MPTC Reserve Officer Recruit Firearms Program</dc:title>
  <dc:creator>Todd Bailey</dc:creator>
  <cp:lastModifiedBy>T A Bailey</cp:lastModifiedBy>
  <cp:revision>153</cp:revision>
  <dcterms:created xsi:type="dcterms:W3CDTF">2010-12-28T01:50:11Z</dcterms:created>
  <dcterms:modified xsi:type="dcterms:W3CDTF">2012-05-09T10:30:46Z</dcterms:modified>
</cp:coreProperties>
</file>