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85"/>
  </p:notesMasterIdLst>
  <p:handoutMasterIdLst>
    <p:handoutMasterId r:id="rId86"/>
  </p:handoutMasterIdLst>
  <p:sldIdLst>
    <p:sldId id="256" r:id="rId2"/>
    <p:sldId id="390" r:id="rId3"/>
    <p:sldId id="425" r:id="rId4"/>
    <p:sldId id="361" r:id="rId5"/>
    <p:sldId id="362" r:id="rId6"/>
    <p:sldId id="363" r:id="rId7"/>
    <p:sldId id="426" r:id="rId8"/>
    <p:sldId id="427" r:id="rId9"/>
    <p:sldId id="380" r:id="rId10"/>
    <p:sldId id="261" r:id="rId11"/>
    <p:sldId id="264" r:id="rId12"/>
    <p:sldId id="428" r:id="rId13"/>
    <p:sldId id="429" r:id="rId14"/>
    <p:sldId id="265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267" r:id="rId24"/>
    <p:sldId id="388" r:id="rId25"/>
    <p:sldId id="431" r:id="rId26"/>
    <p:sldId id="433" r:id="rId27"/>
    <p:sldId id="432" r:id="rId28"/>
    <p:sldId id="355" r:id="rId29"/>
    <p:sldId id="435" r:id="rId30"/>
    <p:sldId id="436" r:id="rId31"/>
    <p:sldId id="437" r:id="rId32"/>
    <p:sldId id="434" r:id="rId33"/>
    <p:sldId id="274" r:id="rId34"/>
    <p:sldId id="329" r:id="rId35"/>
    <p:sldId id="331" r:id="rId36"/>
    <p:sldId id="330" r:id="rId37"/>
    <p:sldId id="419" r:id="rId38"/>
    <p:sldId id="420" r:id="rId39"/>
    <p:sldId id="276" r:id="rId40"/>
    <p:sldId id="293" r:id="rId41"/>
    <p:sldId id="450" r:id="rId42"/>
    <p:sldId id="451" r:id="rId43"/>
    <p:sldId id="452" r:id="rId44"/>
    <p:sldId id="438" r:id="rId45"/>
    <p:sldId id="398" r:id="rId46"/>
    <p:sldId id="399" r:id="rId47"/>
    <p:sldId id="422" r:id="rId48"/>
    <p:sldId id="439" r:id="rId49"/>
    <p:sldId id="278" r:id="rId50"/>
    <p:sldId id="279" r:id="rId51"/>
    <p:sldId id="412" r:id="rId52"/>
    <p:sldId id="332" r:id="rId53"/>
    <p:sldId id="411" r:id="rId54"/>
    <p:sldId id="418" r:id="rId55"/>
    <p:sldId id="400" r:id="rId56"/>
    <p:sldId id="401" r:id="rId57"/>
    <p:sldId id="413" r:id="rId58"/>
    <p:sldId id="333" r:id="rId59"/>
    <p:sldId id="402" r:id="rId60"/>
    <p:sldId id="295" r:id="rId61"/>
    <p:sldId id="414" r:id="rId62"/>
    <p:sldId id="417" r:id="rId63"/>
    <p:sldId id="440" r:id="rId64"/>
    <p:sldId id="384" r:id="rId65"/>
    <p:sldId id="403" r:id="rId66"/>
    <p:sldId id="441" r:id="rId67"/>
    <p:sldId id="444" r:id="rId68"/>
    <p:sldId id="442" r:id="rId69"/>
    <p:sldId id="404" r:id="rId70"/>
    <p:sldId id="443" r:id="rId71"/>
    <p:sldId id="445" r:id="rId72"/>
    <p:sldId id="405" r:id="rId73"/>
    <p:sldId id="415" r:id="rId74"/>
    <p:sldId id="406" r:id="rId75"/>
    <p:sldId id="416" r:id="rId76"/>
    <p:sldId id="421" r:id="rId77"/>
    <p:sldId id="407" r:id="rId78"/>
    <p:sldId id="446" r:id="rId79"/>
    <p:sldId id="447" r:id="rId80"/>
    <p:sldId id="408" r:id="rId81"/>
    <p:sldId id="423" r:id="rId82"/>
    <p:sldId id="449" r:id="rId83"/>
    <p:sldId id="448" r:id="rId84"/>
  </p:sldIdLst>
  <p:sldSz cx="10287000" cy="6858000" type="35mm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FFF7"/>
    <a:srgbClr val="808080"/>
    <a:srgbClr val="FCFEB9"/>
    <a:srgbClr val="696969"/>
    <a:srgbClr val="00FF00"/>
    <a:srgbClr val="009900"/>
    <a:srgbClr val="0099FF"/>
    <a:srgbClr val="FAFD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40" autoAdjust="0"/>
  </p:normalViewPr>
  <p:slideViewPr>
    <p:cSldViewPr>
      <p:cViewPr>
        <p:scale>
          <a:sx n="66" d="100"/>
          <a:sy n="66" d="100"/>
        </p:scale>
        <p:origin x="-1188" y="-192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6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6775" y="695325"/>
            <a:ext cx="5124450" cy="3409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695325"/>
            <a:ext cx="5114925" cy="3409950"/>
          </a:xfrm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338638"/>
            <a:ext cx="4984750" cy="411003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695325"/>
            <a:ext cx="5114925" cy="3409950"/>
          </a:xfrm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338638"/>
            <a:ext cx="4984750" cy="411003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695325"/>
            <a:ext cx="5114925" cy="3409950"/>
          </a:xfrm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338638"/>
            <a:ext cx="4984750" cy="411003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695325"/>
            <a:ext cx="5114925" cy="3409950"/>
          </a:xfrm>
        </p:spPr>
      </p:sp>
      <p:sp>
        <p:nvSpPr>
          <p:cNvPr id="11161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338638"/>
            <a:ext cx="4984750" cy="411003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695325"/>
            <a:ext cx="5114925" cy="3409950"/>
          </a:xfrm>
        </p:spPr>
      </p:sp>
      <p:sp>
        <p:nvSpPr>
          <p:cNvPr id="11264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338638"/>
            <a:ext cx="4984750" cy="411003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695325"/>
            <a:ext cx="5114925" cy="3409950"/>
          </a:xfrm>
        </p:spPr>
      </p:sp>
      <p:sp>
        <p:nvSpPr>
          <p:cNvPr id="11366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338638"/>
            <a:ext cx="4984750" cy="411003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695325"/>
            <a:ext cx="5114925" cy="3409950"/>
          </a:xfrm>
        </p:spPr>
      </p:sp>
      <p:sp>
        <p:nvSpPr>
          <p:cNvPr id="11469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338638"/>
            <a:ext cx="4984750" cy="411003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695325"/>
            <a:ext cx="5114925" cy="3409950"/>
          </a:xfrm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338638"/>
            <a:ext cx="4984750" cy="411003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695325"/>
            <a:ext cx="5114925" cy="3409950"/>
          </a:xfrm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338638"/>
            <a:ext cx="4984750" cy="411003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695325"/>
            <a:ext cx="5114925" cy="3409950"/>
          </a:xfrm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338638"/>
            <a:ext cx="4984750" cy="411003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695325"/>
            <a:ext cx="5114925" cy="3409950"/>
          </a:xfrm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338638"/>
            <a:ext cx="4984750" cy="411003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71538" y="695325"/>
            <a:ext cx="5114925" cy="3409950"/>
          </a:xfrm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695325"/>
            <a:ext cx="5114925" cy="3409950"/>
          </a:xfrm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338638"/>
            <a:ext cx="4984750" cy="411003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695325"/>
            <a:ext cx="5114925" cy="3409950"/>
          </a:xfrm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338638"/>
            <a:ext cx="4984750" cy="411003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695325"/>
            <a:ext cx="5114925" cy="3409950"/>
          </a:xfrm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338638"/>
            <a:ext cx="4984750" cy="411003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695325"/>
            <a:ext cx="5114925" cy="3409950"/>
          </a:xfrm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338638"/>
            <a:ext cx="4984750" cy="411003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695325"/>
            <a:ext cx="5114925" cy="3409950"/>
          </a:xfrm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338638"/>
            <a:ext cx="4984750" cy="411003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695325"/>
            <a:ext cx="5114925" cy="3409950"/>
          </a:xfrm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338638"/>
            <a:ext cx="4984750" cy="411003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695325"/>
            <a:ext cx="5114925" cy="3409950"/>
          </a:xfrm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338638"/>
            <a:ext cx="4984750" cy="411003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695325"/>
            <a:ext cx="5114925" cy="3409950"/>
          </a:xfrm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338638"/>
            <a:ext cx="4984750" cy="411003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695325"/>
            <a:ext cx="5114925" cy="3409950"/>
          </a:xfrm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338638"/>
            <a:ext cx="4984750" cy="411003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695325"/>
            <a:ext cx="5114925" cy="3409950"/>
          </a:xfrm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338638"/>
            <a:ext cx="4984750" cy="411003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695325"/>
            <a:ext cx="5114925" cy="3409950"/>
          </a:xfrm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338638"/>
            <a:ext cx="4984750" cy="411003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695325"/>
            <a:ext cx="5114925" cy="3409950"/>
          </a:xfrm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338638"/>
            <a:ext cx="4984750" cy="411003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695325"/>
            <a:ext cx="5114925" cy="3409950"/>
          </a:xfrm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338638"/>
            <a:ext cx="4984750" cy="411003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695325"/>
            <a:ext cx="5114925" cy="3409950"/>
          </a:xfrm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338638"/>
            <a:ext cx="4984750" cy="411003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695325"/>
            <a:ext cx="5114925" cy="3409950"/>
          </a:xfrm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338638"/>
            <a:ext cx="4984750" cy="411003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695325"/>
            <a:ext cx="5114925" cy="3409950"/>
          </a:xfrm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338638"/>
            <a:ext cx="4984750" cy="411003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695325"/>
            <a:ext cx="5114925" cy="3409950"/>
          </a:xfrm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338638"/>
            <a:ext cx="4984750" cy="411003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695325"/>
            <a:ext cx="5114925" cy="3409950"/>
          </a:xfrm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338638"/>
            <a:ext cx="4984750" cy="411003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695325"/>
            <a:ext cx="5114925" cy="3409950"/>
          </a:xfrm>
        </p:spPr>
      </p:sp>
      <p:sp>
        <p:nvSpPr>
          <p:cNvPr id="1034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338638"/>
            <a:ext cx="4984750" cy="411003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695325"/>
            <a:ext cx="5114925" cy="3409950"/>
          </a:xfrm>
        </p:spPr>
      </p:sp>
      <p:sp>
        <p:nvSpPr>
          <p:cNvPr id="10445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338638"/>
            <a:ext cx="4984750" cy="411003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695325"/>
            <a:ext cx="5114925" cy="3409950"/>
          </a:xfrm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338638"/>
            <a:ext cx="4984750" cy="411003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695325"/>
            <a:ext cx="5114925" cy="3409950"/>
          </a:xfrm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338638"/>
            <a:ext cx="4984750" cy="411003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695325"/>
            <a:ext cx="5114925" cy="3409950"/>
          </a:xfrm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338638"/>
            <a:ext cx="4984750" cy="411003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695325"/>
            <a:ext cx="5114925" cy="3409950"/>
          </a:xfrm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338638"/>
            <a:ext cx="4984750" cy="411003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1600200"/>
            <a:ext cx="92583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1346200"/>
            <a:ext cx="2314575" cy="477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1346200"/>
            <a:ext cx="6791325" cy="4779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00"/>
            <a:ext cx="92583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37088" y="1346200"/>
            <a:ext cx="1036637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49212" tIns="19050" rIns="49212" bIns="1905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ctr" defTabSz="9334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9334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Helvetica" charset="0"/>
        </a:defRPr>
      </a:lvl2pPr>
      <a:lvl3pPr algn="ctr" defTabSz="9334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Helvetica" charset="0"/>
        </a:defRPr>
      </a:lvl3pPr>
      <a:lvl4pPr algn="ctr" defTabSz="9334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Helvetica" charset="0"/>
        </a:defRPr>
      </a:lvl4pPr>
      <a:lvl5pPr algn="ctr" defTabSz="9334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Helvetica" charset="0"/>
        </a:defRPr>
      </a:lvl5pPr>
      <a:lvl6pPr marL="457200" algn="ctr" defTabSz="9334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Helvetica" charset="0"/>
        </a:defRPr>
      </a:lvl6pPr>
      <a:lvl7pPr marL="914400" algn="ctr" defTabSz="9334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Helvetica" charset="0"/>
        </a:defRPr>
      </a:lvl7pPr>
      <a:lvl8pPr marL="1371600" algn="ctr" defTabSz="9334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Helvetica" charset="0"/>
        </a:defRPr>
      </a:lvl8pPr>
      <a:lvl9pPr marL="1828800" algn="ctr" defTabSz="9334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0" y="2971800"/>
            <a:ext cx="10287000" cy="83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Basic Firearms Instructor Course</a:t>
            </a:r>
            <a:endParaRPr lang="en-US" sz="36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0" y="5029200"/>
            <a:ext cx="10287000" cy="954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+mn-lt"/>
              </a:rPr>
              <a:t>Municipal Police Training Committee</a:t>
            </a:r>
          </a:p>
          <a:p>
            <a:pPr algn="ctr">
              <a:defRPr/>
            </a:pPr>
            <a:r>
              <a:rPr lang="en-US" sz="2800" b="1" dirty="0">
                <a:latin typeface="+mn-lt"/>
              </a:rPr>
              <a:t>Firearms Advisory Group</a:t>
            </a:r>
          </a:p>
        </p:txBody>
      </p:sp>
      <p:pic>
        <p:nvPicPr>
          <p:cNvPr id="13316" name="Picture 5" descr="MPTC BADG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52900" y="381000"/>
            <a:ext cx="17526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10287000" cy="715963"/>
          </a:xfrm>
          <a:noFill/>
        </p:spPr>
        <p:txBody>
          <a:bodyPr wrap="square"/>
          <a:lstStyle/>
          <a:p>
            <a:pPr>
              <a:lnSpc>
                <a:spcPct val="100000"/>
              </a:lnSpc>
            </a:pPr>
            <a:r>
              <a:rPr lang="en-US" sz="4400" smtClean="0">
                <a:solidFill>
                  <a:srgbClr val="FAFD00"/>
                </a:solidFill>
              </a:rPr>
              <a:t>Police Shotgun Munitions</a:t>
            </a:r>
          </a:p>
        </p:txBody>
      </p:sp>
      <p:sp>
        <p:nvSpPr>
          <p:cNvPr id="22531" name="Content Placeholder 3"/>
          <p:cNvSpPr>
            <a:spLocks noGrp="1"/>
          </p:cNvSpPr>
          <p:nvPr>
            <p:ph sz="half" idx="1"/>
          </p:nvPr>
        </p:nvSpPr>
        <p:spPr bwMode="auto">
          <a:xfrm>
            <a:off x="495300" y="1905000"/>
            <a:ext cx="4552950" cy="4602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Single projectile (slug)</a:t>
            </a:r>
          </a:p>
          <a:p>
            <a:r>
              <a:rPr lang="en-US" smtClean="0"/>
              <a:t>Multiple projectile (buckshot)</a:t>
            </a:r>
          </a:p>
          <a:p>
            <a:r>
              <a:rPr lang="en-US" smtClean="0"/>
              <a:t>OC</a:t>
            </a:r>
          </a:p>
          <a:p>
            <a:r>
              <a:rPr lang="en-US" smtClean="0"/>
              <a:t>Distraction devices</a:t>
            </a:r>
          </a:p>
          <a:p>
            <a:r>
              <a:rPr lang="en-US" smtClean="0"/>
              <a:t>Breaching</a:t>
            </a:r>
          </a:p>
        </p:txBody>
      </p:sp>
      <p:sp>
        <p:nvSpPr>
          <p:cNvPr id="22532" name="Content Placeholder 4"/>
          <p:cNvSpPr>
            <a:spLocks noGrp="1"/>
          </p:cNvSpPr>
          <p:nvPr>
            <p:ph sz="half" idx="2"/>
          </p:nvPr>
        </p:nvSpPr>
        <p:spPr bwMode="auto">
          <a:xfrm>
            <a:off x="5219700" y="1905000"/>
            <a:ext cx="4552950" cy="4602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Bird shot</a:t>
            </a:r>
          </a:p>
          <a:p>
            <a:r>
              <a:rPr lang="en-US" smtClean="0"/>
              <a:t>Single projectile impact munitions</a:t>
            </a:r>
          </a:p>
          <a:p>
            <a:r>
              <a:rPr lang="en-US" smtClean="0"/>
              <a:t>Multiple projectile impact munitions</a:t>
            </a:r>
          </a:p>
          <a:p>
            <a:r>
              <a:rPr lang="en-US" smtClean="0"/>
              <a:t>Tear gas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85800"/>
            <a:ext cx="8382000" cy="792163"/>
          </a:xfrm>
        </p:spPr>
        <p:txBody>
          <a:bodyPr wrap="square"/>
          <a:lstStyle/>
          <a:p>
            <a:pPr>
              <a:lnSpc>
                <a:spcPct val="100000"/>
              </a:lnSpc>
              <a:defRPr/>
            </a:pPr>
            <a:r>
              <a:rPr lang="en-US" sz="4900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Combat Range</a:t>
            </a:r>
            <a:endParaRPr lang="en-US" dirty="0" smtClean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838200" y="1828800"/>
            <a:ext cx="8839200" cy="32400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49212" tIns="19050" rIns="49212" bIns="19050">
            <a:spAutoFit/>
          </a:bodyPr>
          <a:lstStyle/>
          <a:p>
            <a:pPr defTabSz="933450">
              <a:buFontTx/>
              <a:buChar char="•"/>
            </a:pPr>
            <a:r>
              <a:rPr lang="en-US" sz="4000" b="1">
                <a:latin typeface="Arial MT Black" charset="0"/>
              </a:rPr>
              <a:t>   Maximum combat range with 12 Gauge 00 Buckshot is</a:t>
            </a:r>
          </a:p>
          <a:p>
            <a:pPr defTabSz="933450"/>
            <a:endParaRPr lang="en-US" sz="4000" b="1">
              <a:latin typeface="Arial MT Black" charset="0"/>
            </a:endParaRPr>
          </a:p>
          <a:p>
            <a:pPr algn="ctr" defTabSz="933450"/>
            <a:r>
              <a:rPr lang="en-US" sz="8800" b="1">
                <a:latin typeface="Arial MT Black" charset="0"/>
              </a:rPr>
              <a:t> </a:t>
            </a:r>
            <a:r>
              <a:rPr lang="en-US" sz="8800" b="1" u="sng">
                <a:solidFill>
                  <a:srgbClr val="FF0000"/>
                </a:solidFill>
                <a:latin typeface="Arial MT Black" charset="0"/>
              </a:rPr>
              <a:t>18 YARDS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85800"/>
            <a:ext cx="8382000" cy="792163"/>
          </a:xfrm>
        </p:spPr>
        <p:txBody>
          <a:bodyPr wrap="square"/>
          <a:lstStyle/>
          <a:p>
            <a:pPr>
              <a:lnSpc>
                <a:spcPct val="100000"/>
              </a:lnSpc>
              <a:defRPr/>
            </a:pPr>
            <a:r>
              <a:rPr lang="en-US" sz="4900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Combat Range</a:t>
            </a:r>
            <a:endParaRPr lang="en-US" dirty="0" smtClean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838200" y="1828800"/>
            <a:ext cx="8839200" cy="43465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49212" tIns="19050" rIns="49212" bIns="19050">
            <a:spAutoFit/>
          </a:bodyPr>
          <a:lstStyle/>
          <a:p>
            <a:pPr defTabSz="933450"/>
            <a:r>
              <a:rPr lang="en-US" sz="4000" b="1">
                <a:latin typeface="Arial MT Black" charset="0"/>
              </a:rPr>
              <a:t>Pattern spread ratio –</a:t>
            </a:r>
            <a:br>
              <a:rPr lang="en-US" sz="4000" b="1">
                <a:latin typeface="Arial MT Black" charset="0"/>
              </a:rPr>
            </a:br>
            <a:r>
              <a:rPr lang="en-US" sz="4000" b="1">
                <a:latin typeface="Arial MT Black" charset="0"/>
              </a:rPr>
              <a:t>For each yard of distance, pattern spreads 1 inch.</a:t>
            </a:r>
            <a:br>
              <a:rPr lang="en-US" sz="4000" b="1">
                <a:latin typeface="Arial MT Black" charset="0"/>
              </a:rPr>
            </a:br>
            <a:r>
              <a:rPr lang="en-US" sz="4000" b="1">
                <a:latin typeface="Arial MT Black" charset="0"/>
              </a:rPr>
              <a:t/>
            </a:r>
            <a:br>
              <a:rPr lang="en-US" sz="4000" b="1">
                <a:latin typeface="Arial MT Black" charset="0"/>
              </a:rPr>
            </a:br>
            <a:r>
              <a:rPr lang="en-US" sz="4000" b="1">
                <a:latin typeface="Arial MT Black" charset="0"/>
              </a:rPr>
              <a:t>10 inch spread at 10 yards</a:t>
            </a:r>
            <a:br>
              <a:rPr lang="en-US" sz="4000" b="1">
                <a:latin typeface="Arial MT Black" charset="0"/>
              </a:rPr>
            </a:br>
            <a:r>
              <a:rPr lang="en-US" sz="4000" b="1">
                <a:latin typeface="Arial MT Black" charset="0"/>
              </a:rPr>
              <a:t/>
            </a:r>
            <a:br>
              <a:rPr lang="en-US" sz="4000" b="1">
                <a:latin typeface="Arial MT Black" charset="0"/>
              </a:rPr>
            </a:br>
            <a:r>
              <a:rPr lang="en-US" sz="4000" b="1">
                <a:latin typeface="Arial MT Black" charset="0"/>
              </a:rPr>
              <a:t>18 inch spread at 18 yards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85800"/>
            <a:ext cx="8382000" cy="792163"/>
          </a:xfrm>
        </p:spPr>
        <p:txBody>
          <a:bodyPr wrap="square"/>
          <a:lstStyle/>
          <a:p>
            <a:pPr>
              <a:lnSpc>
                <a:spcPct val="100000"/>
              </a:lnSpc>
              <a:defRPr/>
            </a:pPr>
            <a:r>
              <a:rPr lang="en-US" sz="4900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Combat Range</a:t>
            </a:r>
            <a:endParaRPr lang="en-US" dirty="0" smtClean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838200" y="1828800"/>
            <a:ext cx="8839200" cy="37322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49212" tIns="19050" rIns="49212" bIns="19050">
            <a:spAutoFit/>
          </a:bodyPr>
          <a:lstStyle/>
          <a:p>
            <a:pPr defTabSz="933450">
              <a:buFontTx/>
              <a:buChar char="•"/>
            </a:pPr>
            <a:r>
              <a:rPr lang="en-US" sz="4000" b="1">
                <a:latin typeface="Arial MT Black" charset="0"/>
              </a:rPr>
              <a:t>  The combat range of the shotgun can be extended to 80 yards and beyond with the use of SLUG rounds and rifle or ghost ring sights</a:t>
            </a:r>
          </a:p>
          <a:p>
            <a:pPr defTabSz="933450">
              <a:buFontTx/>
              <a:buChar char="•"/>
            </a:pPr>
            <a:endParaRPr lang="en-US" sz="4000" b="1">
              <a:latin typeface="Arial MT Black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1828800"/>
            <a:ext cx="4725988" cy="247650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800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Buckshot</a:t>
            </a:r>
            <a:br>
              <a:rPr lang="en-US" sz="800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800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Patterning</a:t>
            </a:r>
            <a:endParaRPr lang="en-US" sz="6600" smtClean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1981200"/>
            <a:ext cx="3454400" cy="517525"/>
          </a:xfrm>
        </p:spPr>
        <p:txBody>
          <a:bodyPr wrap="square"/>
          <a:lstStyle/>
          <a:p>
            <a:r>
              <a:rPr lang="en-US" smtClean="0"/>
              <a:t>00 bk, 3 yds</a:t>
            </a:r>
          </a:p>
        </p:txBody>
      </p:sp>
      <p:pic>
        <p:nvPicPr>
          <p:cNvPr id="27651" name="Picture 3" descr="D:\SGN\00BK3Y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47625"/>
            <a:ext cx="7153275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141788" y="1600200"/>
            <a:ext cx="2359025" cy="517525"/>
          </a:xfrm>
        </p:spPr>
        <p:txBody>
          <a:bodyPr/>
          <a:lstStyle/>
          <a:p>
            <a:r>
              <a:rPr lang="en-US" smtClean="0"/>
              <a:t>00bk, 5 yds</a:t>
            </a:r>
          </a:p>
        </p:txBody>
      </p:sp>
      <p:pic>
        <p:nvPicPr>
          <p:cNvPr id="28675" name="Picture 3" descr="D:\SGN\00BK5Y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3225" y="7938"/>
            <a:ext cx="6937375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19538" y="1346200"/>
            <a:ext cx="2476500" cy="517525"/>
          </a:xfrm>
        </p:spPr>
        <p:txBody>
          <a:bodyPr/>
          <a:lstStyle/>
          <a:p>
            <a:r>
              <a:rPr lang="en-US" smtClean="0"/>
              <a:t>00 bk, 7 yds</a:t>
            </a:r>
          </a:p>
        </p:txBody>
      </p:sp>
      <p:pic>
        <p:nvPicPr>
          <p:cNvPr id="29699" name="Picture 3" descr="D:\SGN\00BK7Y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2613" y="-76200"/>
            <a:ext cx="6581775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02063" y="1346200"/>
            <a:ext cx="2711450" cy="517525"/>
          </a:xfrm>
        </p:spPr>
        <p:txBody>
          <a:bodyPr/>
          <a:lstStyle/>
          <a:p>
            <a:r>
              <a:rPr lang="en-US" smtClean="0"/>
              <a:t>00 bk, 10 yds</a:t>
            </a:r>
          </a:p>
        </p:txBody>
      </p:sp>
      <p:pic>
        <p:nvPicPr>
          <p:cNvPr id="30723" name="Picture 3" descr="D:\SGN\00BK10Y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-28575"/>
            <a:ext cx="66294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02063" y="1346200"/>
            <a:ext cx="2711450" cy="517525"/>
          </a:xfrm>
        </p:spPr>
        <p:txBody>
          <a:bodyPr/>
          <a:lstStyle/>
          <a:p>
            <a:r>
              <a:rPr lang="en-US" smtClean="0"/>
              <a:t>00 bk, 15 yds</a:t>
            </a:r>
          </a:p>
        </p:txBody>
      </p:sp>
      <p:pic>
        <p:nvPicPr>
          <p:cNvPr id="31747" name="Picture 1027" descr="D:\SGN\00BK15Y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750" y="0"/>
            <a:ext cx="6159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Massachusetts_state_seal_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0"/>
          </a:blip>
          <a:srcRect/>
          <a:stretch>
            <a:fillRect/>
          </a:stretch>
        </p:blipFill>
        <p:spPr bwMode="auto">
          <a:xfrm>
            <a:off x="3238500" y="914400"/>
            <a:ext cx="3763963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2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84646" y="2514600"/>
            <a:ext cx="7317707" cy="1555811"/>
          </a:xfrm>
        </p:spPr>
        <p:txBody>
          <a:bodyPr/>
          <a:lstStyle/>
          <a:p>
            <a:pPr>
              <a:defRPr/>
            </a:pP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Shotgun Instructor Module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/>
            </a:r>
            <a:b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/>
            </a:r>
            <a:b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</a:rPr>
              <a:t>Revised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</a:rPr>
              <a:t>April 2012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02063" y="1346200"/>
            <a:ext cx="2711450" cy="517525"/>
          </a:xfrm>
        </p:spPr>
        <p:txBody>
          <a:bodyPr/>
          <a:lstStyle/>
          <a:p>
            <a:r>
              <a:rPr lang="en-US" smtClean="0"/>
              <a:t>00 bk, 20 yds</a:t>
            </a:r>
          </a:p>
        </p:txBody>
      </p:sp>
      <p:pic>
        <p:nvPicPr>
          <p:cNvPr id="32771" name="Picture 3" descr="D:\SGN\00BK20Y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7238" y="0"/>
            <a:ext cx="6232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02063" y="1346200"/>
            <a:ext cx="2711450" cy="517525"/>
          </a:xfrm>
        </p:spPr>
        <p:txBody>
          <a:bodyPr/>
          <a:lstStyle/>
          <a:p>
            <a:r>
              <a:rPr lang="en-US" smtClean="0"/>
              <a:t>00 bk, 25 yds</a:t>
            </a:r>
          </a:p>
        </p:txBody>
      </p:sp>
      <p:pic>
        <p:nvPicPr>
          <p:cNvPr id="33795" name="Picture 1027" descr="D:\SGN\00BK25Y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0825" y="41275"/>
            <a:ext cx="7242175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8988425" cy="660400"/>
          </a:xfrm>
        </p:spPr>
        <p:txBody>
          <a:bodyPr wrap="square"/>
          <a:lstStyle/>
          <a:p>
            <a:r>
              <a:rPr lang="en-US" sz="4800" smtClean="0"/>
              <a:t> Buckshot Pattern Rule of Thumb</a:t>
            </a:r>
            <a:endParaRPr lang="en-US" smtClean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85800" y="2438400"/>
            <a:ext cx="8915400" cy="2743200"/>
          </a:xfrm>
          <a:ln w="12700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6600" b="1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One inch of spread for every yard of travel</a:t>
            </a:r>
            <a:endParaRPr lang="en-US" sz="66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2667000"/>
            <a:ext cx="6000750" cy="1100138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6900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Nomenclature</a:t>
            </a:r>
            <a:endParaRPr lang="en-US" sz="5700" dirty="0" smtClean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7413" y="1346200"/>
            <a:ext cx="3454400" cy="517525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0" y="2062163"/>
            <a:ext cx="10287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6868" name="Picture 4" descr="5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0" y="4343400"/>
            <a:ext cx="10287000" cy="1920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Bookman Old Style" pitchFamily="18" charset="0"/>
              </a:rPr>
              <a:t>1.  Heel (of stock)		7.  Front Sight		13.  Loading Port</a:t>
            </a:r>
          </a:p>
          <a:p>
            <a:r>
              <a:rPr lang="en-US" sz="2000" b="1">
                <a:latin typeface="Bookman Old Style" pitchFamily="18" charset="0"/>
              </a:rPr>
              <a:t>2.  Comb (of stock)		8.  Muzzle			14.  Trigger Guard</a:t>
            </a:r>
          </a:p>
          <a:p>
            <a:r>
              <a:rPr lang="en-US" sz="2000" b="1">
                <a:latin typeface="Bookman Old Style" pitchFamily="18" charset="0"/>
              </a:rPr>
              <a:t>3.  Manual Safety		9.  Magazine End Cap	15.  Trigger</a:t>
            </a:r>
          </a:p>
          <a:p>
            <a:r>
              <a:rPr lang="en-US" sz="2000" b="1">
                <a:latin typeface="Bookman Old Style" pitchFamily="18" charset="0"/>
              </a:rPr>
              <a:t>4.  Breechblock (Bolt)	10.  Magazine		16.  Action Release</a:t>
            </a:r>
          </a:p>
          <a:p>
            <a:r>
              <a:rPr lang="en-US" sz="2000" b="1">
                <a:latin typeface="Bookman Old Style" pitchFamily="18" charset="0"/>
              </a:rPr>
              <a:t>5.  Ejection Port		11.  Forearm			17.  Pistol Grip</a:t>
            </a:r>
          </a:p>
          <a:p>
            <a:r>
              <a:rPr lang="en-US" sz="2000" b="1">
                <a:latin typeface="Bookman Old Style" pitchFamily="18" charset="0"/>
              </a:rPr>
              <a:t>6.  Barrel			12.  Action Bar(s)		18.  Toe (of stock)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HOTGUN NOMENCLATUR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" y="0"/>
            <a:ext cx="9925050" cy="663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10287000" cy="1006475"/>
          </a:xfrm>
        </p:spPr>
        <p:txBody>
          <a:bodyPr wrap="square"/>
          <a:lstStyle/>
          <a:p>
            <a:r>
              <a:rPr lang="en-US" smtClean="0"/>
              <a:t>Semi-automatic - recoil operated</a:t>
            </a:r>
            <a:br>
              <a:rPr lang="en-US" smtClean="0"/>
            </a:br>
            <a:r>
              <a:rPr lang="en-US" smtClean="0"/>
              <a:t>Benelli</a:t>
            </a:r>
          </a:p>
        </p:txBody>
      </p:sp>
      <p:pic>
        <p:nvPicPr>
          <p:cNvPr id="38915" name="Picture 3" descr="BENELLI SUPER 9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10279063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0042" y="304800"/>
            <a:ext cx="300595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atin typeface="+mn-lt"/>
              </a:rPr>
              <a:t>H&amp;K / </a:t>
            </a:r>
            <a:r>
              <a:rPr lang="en-US" sz="3600" b="1" dirty="0" err="1" smtClean="0">
                <a:latin typeface="+mn-lt"/>
              </a:rPr>
              <a:t>Benelli</a:t>
            </a:r>
            <a:endParaRPr lang="en-US" sz="2800" b="1" dirty="0">
              <a:latin typeface="+mn-lt"/>
            </a:endParaRPr>
          </a:p>
        </p:txBody>
      </p:sp>
      <p:pic>
        <p:nvPicPr>
          <p:cNvPr id="8" name="Picture 7" descr="BENELLI BOLT CLOS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10287000" cy="4581188"/>
          </a:xfrm>
          <a:prstGeom prst="rect">
            <a:avLst/>
          </a:prstGeom>
        </p:spPr>
      </p:pic>
      <p:sp>
        <p:nvSpPr>
          <p:cNvPr id="39941" name="Right Arrow 5"/>
          <p:cNvSpPr>
            <a:spLocks noChangeArrowheads="1"/>
          </p:cNvSpPr>
          <p:nvPr/>
        </p:nvSpPr>
        <p:spPr bwMode="auto">
          <a:xfrm rot="18120891">
            <a:off x="2011785" y="4780376"/>
            <a:ext cx="1935897" cy="336089"/>
          </a:xfrm>
          <a:prstGeom prst="rightArrow">
            <a:avLst>
              <a:gd name="adj1" fmla="val 50000"/>
              <a:gd name="adj2" fmla="val 118924"/>
            </a:avLst>
          </a:prstGeom>
          <a:solidFill>
            <a:srgbClr val="FFFF00"/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0" y="5842337"/>
            <a:ext cx="3276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Cartridge Drop Lever</a:t>
            </a:r>
          </a:p>
          <a:p>
            <a:r>
              <a:rPr lang="en-US" sz="1800" b="1" i="1" dirty="0" smtClean="0"/>
              <a:t>The red </a:t>
            </a:r>
            <a:r>
              <a:rPr lang="en-US" sz="1800" b="1" i="1" dirty="0"/>
              <a:t>dot indicates </a:t>
            </a:r>
            <a:r>
              <a:rPr lang="en-US" sz="1800" b="1" i="1" dirty="0" smtClean="0"/>
              <a:t>the hammer </a:t>
            </a:r>
            <a:r>
              <a:rPr lang="en-US" sz="1800" b="1" i="1" dirty="0"/>
              <a:t>is cocked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981700" y="5105400"/>
            <a:ext cx="312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Bolt Release Button</a:t>
            </a:r>
          </a:p>
        </p:txBody>
      </p:sp>
      <p:sp>
        <p:nvSpPr>
          <p:cNvPr id="10" name="Right Arrow 5"/>
          <p:cNvSpPr>
            <a:spLocks noChangeArrowheads="1"/>
          </p:cNvSpPr>
          <p:nvPr/>
        </p:nvSpPr>
        <p:spPr bwMode="auto">
          <a:xfrm rot="16734622">
            <a:off x="6916162" y="4006210"/>
            <a:ext cx="1617254" cy="344235"/>
          </a:xfrm>
          <a:prstGeom prst="rightArrow">
            <a:avLst>
              <a:gd name="adj1" fmla="val 50000"/>
              <a:gd name="adj2" fmla="val 118924"/>
            </a:avLst>
          </a:prstGeom>
          <a:solidFill>
            <a:srgbClr val="FFFF00"/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10287000" cy="517525"/>
          </a:xfrm>
          <a:noFill/>
        </p:spPr>
        <p:txBody>
          <a:bodyPr wrap="square"/>
          <a:lstStyle/>
          <a:p>
            <a:pPr>
              <a:lnSpc>
                <a:spcPct val="100000"/>
              </a:lnSpc>
            </a:pPr>
            <a:r>
              <a:rPr lang="en-US" sz="6100" smtClean="0">
                <a:latin typeface="Times New Roman" pitchFamily="18" charset="0"/>
              </a:rPr>
              <a:t>Cyclic Operation </a:t>
            </a:r>
            <a:endParaRPr lang="en-US" sz="4900" smtClean="0">
              <a:latin typeface="Times New Roman" pitchFamily="18" charset="0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6000" b="1" smtClean="0">
                <a:solidFill>
                  <a:srgbClr val="FF0000"/>
                </a:solidFill>
              </a:rPr>
              <a:t>FEED </a:t>
            </a:r>
          </a:p>
          <a:p>
            <a:r>
              <a:rPr lang="en-US" sz="6000" smtClean="0"/>
              <a:t>FIRE</a:t>
            </a:r>
          </a:p>
          <a:p>
            <a:r>
              <a:rPr lang="en-US" sz="6000" smtClean="0"/>
              <a:t>EXTRACT</a:t>
            </a:r>
          </a:p>
          <a:p>
            <a:r>
              <a:rPr lang="en-US" sz="6000" smtClean="0"/>
              <a:t>EJECT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10287000" cy="517525"/>
          </a:xfrm>
          <a:noFill/>
        </p:spPr>
        <p:txBody>
          <a:bodyPr wrap="square"/>
          <a:lstStyle/>
          <a:p>
            <a:pPr>
              <a:lnSpc>
                <a:spcPct val="100000"/>
              </a:lnSpc>
            </a:pPr>
            <a:r>
              <a:rPr lang="en-US" sz="6100" smtClean="0">
                <a:latin typeface="Times New Roman" pitchFamily="18" charset="0"/>
              </a:rPr>
              <a:t>Cyclic Operation </a:t>
            </a:r>
            <a:endParaRPr lang="en-US" sz="4900" smtClean="0">
              <a:latin typeface="Times New Roman" pitchFamily="18" charset="0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6000" smtClean="0"/>
              <a:t>FEED </a:t>
            </a:r>
          </a:p>
          <a:p>
            <a:r>
              <a:rPr lang="en-US" sz="6000" b="1" smtClean="0">
                <a:solidFill>
                  <a:srgbClr val="FF0000"/>
                </a:solidFill>
              </a:rPr>
              <a:t>FIRE</a:t>
            </a:r>
          </a:p>
          <a:p>
            <a:r>
              <a:rPr lang="en-US" sz="6000" smtClean="0"/>
              <a:t>EXTRACT</a:t>
            </a:r>
          </a:p>
          <a:p>
            <a:r>
              <a:rPr lang="en-US" sz="6000" smtClean="0"/>
              <a:t>EJECT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999945" y="457200"/>
            <a:ext cx="1920398" cy="522451"/>
          </a:xfrm>
        </p:spPr>
        <p:txBody>
          <a:bodyPr/>
          <a:lstStyle/>
          <a:p>
            <a:r>
              <a:rPr lang="en-US" dirty="0" smtClean="0"/>
              <a:t>Authors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 bwMode="auto">
          <a:xfrm>
            <a:off x="419100" y="990600"/>
            <a:ext cx="9258300" cy="1447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en-US" sz="2400" dirty="0" smtClean="0"/>
              <a:t>Chief Bert DuVernay – New Braintree PD    chief@newbraintree.org</a:t>
            </a:r>
          </a:p>
          <a:p>
            <a:pPr algn="ctr">
              <a:buFontTx/>
              <a:buNone/>
            </a:pPr>
            <a:r>
              <a:rPr lang="en-US" sz="2400" dirty="0" smtClean="0"/>
              <a:t>Off. Todd Bailey – Kingston PD                 tabailey@mlefiaa.org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924300" y="2590800"/>
            <a:ext cx="2662238" cy="522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49212" tIns="19050" rIns="49212" bIns="19050">
            <a:spAutoFit/>
          </a:bodyPr>
          <a:lstStyle/>
          <a:p>
            <a:pPr algn="ctr" defTabSz="933450">
              <a:lnSpc>
                <a:spcPct val="85000"/>
              </a:lnSpc>
              <a:defRPr/>
            </a:pPr>
            <a:r>
              <a:rPr lang="en-US" sz="37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References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5300" y="3276600"/>
            <a:ext cx="9258300" cy="28956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800" kern="0" dirty="0">
                <a:latin typeface="+mn-lt"/>
              </a:rPr>
              <a:t>MLEFIAA Firearms Instructor Development Program  2007</a:t>
            </a: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800" kern="0" dirty="0">
                <a:latin typeface="+mn-lt"/>
              </a:rPr>
              <a:t>MCJTC Firearms Instructor Manual  2005</a:t>
            </a: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800" kern="0" dirty="0">
                <a:latin typeface="+mn-lt"/>
              </a:rPr>
              <a:t>Mass. Sheriff’s Assn. E.T. C. Firearms Instructor Course</a:t>
            </a: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800" kern="0" dirty="0">
                <a:latin typeface="+mn-lt"/>
              </a:rPr>
              <a:t>NRA Tactical Shotgun Course</a:t>
            </a: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800" kern="0" dirty="0">
                <a:latin typeface="+mn-lt"/>
              </a:rPr>
              <a:t>Action Target 3 Gun Course (Shotgun)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10287000" cy="517525"/>
          </a:xfrm>
          <a:noFill/>
        </p:spPr>
        <p:txBody>
          <a:bodyPr wrap="square"/>
          <a:lstStyle/>
          <a:p>
            <a:pPr>
              <a:lnSpc>
                <a:spcPct val="100000"/>
              </a:lnSpc>
            </a:pPr>
            <a:r>
              <a:rPr lang="en-US" sz="6100" smtClean="0">
                <a:latin typeface="Times New Roman" pitchFamily="18" charset="0"/>
              </a:rPr>
              <a:t>Cyclic Operation </a:t>
            </a:r>
            <a:endParaRPr lang="en-US" sz="4900" smtClean="0">
              <a:latin typeface="Times New Roman" pitchFamily="18" charset="0"/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6000" smtClean="0"/>
              <a:t>FEED </a:t>
            </a:r>
          </a:p>
          <a:p>
            <a:r>
              <a:rPr lang="en-US" sz="6000" smtClean="0"/>
              <a:t>FIRE</a:t>
            </a:r>
          </a:p>
          <a:p>
            <a:r>
              <a:rPr lang="en-US" sz="6000" b="1" smtClean="0">
                <a:solidFill>
                  <a:srgbClr val="FF0000"/>
                </a:solidFill>
              </a:rPr>
              <a:t>EXTRACT</a:t>
            </a:r>
          </a:p>
          <a:p>
            <a:r>
              <a:rPr lang="en-US" sz="6000" smtClean="0"/>
              <a:t>EJECT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10287000" cy="517525"/>
          </a:xfrm>
          <a:noFill/>
        </p:spPr>
        <p:txBody>
          <a:bodyPr wrap="square"/>
          <a:lstStyle/>
          <a:p>
            <a:pPr>
              <a:lnSpc>
                <a:spcPct val="100000"/>
              </a:lnSpc>
            </a:pPr>
            <a:r>
              <a:rPr lang="en-US" sz="6100" smtClean="0">
                <a:latin typeface="Times New Roman" pitchFamily="18" charset="0"/>
              </a:rPr>
              <a:t>Cyclic Operation </a:t>
            </a:r>
            <a:endParaRPr lang="en-US" sz="4900" smtClean="0">
              <a:latin typeface="Times New Roman" pitchFamily="18" charset="0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6000" smtClean="0"/>
              <a:t>FEED </a:t>
            </a:r>
          </a:p>
          <a:p>
            <a:r>
              <a:rPr lang="en-US" sz="6000" smtClean="0"/>
              <a:t>FIRE</a:t>
            </a:r>
          </a:p>
          <a:p>
            <a:r>
              <a:rPr lang="en-US" sz="6000" smtClean="0"/>
              <a:t>EXTRACT</a:t>
            </a:r>
          </a:p>
          <a:p>
            <a:r>
              <a:rPr lang="en-US" sz="6000" b="1" smtClean="0">
                <a:solidFill>
                  <a:srgbClr val="FF0000"/>
                </a:solidFill>
              </a:rPr>
              <a:t>EJECT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ChangeArrowheads="1"/>
          </p:cNvSpPr>
          <p:nvPr/>
        </p:nvSpPr>
        <p:spPr bwMode="auto">
          <a:xfrm>
            <a:off x="2443163" y="1739900"/>
            <a:ext cx="5243512" cy="32988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1800" name="Rectangle 8"/>
          <p:cNvSpPr>
            <a:spLocks noChangeArrowheads="1"/>
          </p:cNvSpPr>
          <p:nvPr/>
        </p:nvSpPr>
        <p:spPr bwMode="auto">
          <a:xfrm>
            <a:off x="381000" y="1524000"/>
            <a:ext cx="9525000" cy="336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49212" tIns="19050" rIns="49212" bIns="19050">
            <a:spAutoFit/>
          </a:bodyPr>
          <a:lstStyle/>
          <a:p>
            <a:pPr algn="ctr" defTabSz="933450">
              <a:defRPr/>
            </a:pPr>
            <a:r>
              <a:rPr lang="en-US" sz="7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All Stoppages Will Fall Into One Of These Categories!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133600"/>
            <a:ext cx="7351713" cy="213995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69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Fitting the Weapon</a:t>
            </a:r>
            <a:br>
              <a:rPr lang="en-US" sz="690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69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to the Shooter</a:t>
            </a:r>
            <a:endParaRPr lang="en-US" sz="57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027" descr="D:\FEMALES\LU-LGS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948238" y="457200"/>
            <a:ext cx="3797300" cy="620713"/>
          </a:xfrm>
        </p:spPr>
        <p:txBody>
          <a:bodyPr/>
          <a:lstStyle/>
          <a:p>
            <a:r>
              <a:rPr lang="en-US" sz="4500" smtClean="0"/>
              <a:t>Standard stock</a:t>
            </a:r>
            <a:endParaRPr lang="en-US" smtClean="0"/>
          </a:p>
        </p:txBody>
      </p:sp>
      <p:sp>
        <p:nvSpPr>
          <p:cNvPr id="47108" name="Text Box 1028"/>
          <p:cNvSpPr txBox="1">
            <a:spLocks noChangeArrowheads="1"/>
          </p:cNvSpPr>
          <p:nvPr/>
        </p:nvSpPr>
        <p:spPr bwMode="auto">
          <a:xfrm>
            <a:off x="4784725" y="1335088"/>
            <a:ext cx="50974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Places head to far back on the stock</a:t>
            </a:r>
          </a:p>
        </p:txBody>
      </p:sp>
      <p:sp>
        <p:nvSpPr>
          <p:cNvPr id="47109" name="Line 1029"/>
          <p:cNvSpPr>
            <a:spLocks noChangeShapeType="1"/>
          </p:cNvSpPr>
          <p:nvPr/>
        </p:nvSpPr>
        <p:spPr bwMode="auto">
          <a:xfrm flipH="1">
            <a:off x="3733800" y="1600200"/>
            <a:ext cx="9906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10" name="Text Box 1030"/>
          <p:cNvSpPr txBox="1">
            <a:spLocks noChangeArrowheads="1"/>
          </p:cNvSpPr>
          <p:nvPr/>
        </p:nvSpPr>
        <p:spPr bwMode="auto">
          <a:xfrm>
            <a:off x="4953000" y="5257800"/>
            <a:ext cx="38290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Support arm fully extended</a:t>
            </a:r>
          </a:p>
        </p:txBody>
      </p:sp>
      <p:sp>
        <p:nvSpPr>
          <p:cNvPr id="47111" name="Line 1031"/>
          <p:cNvSpPr>
            <a:spLocks noChangeShapeType="1"/>
          </p:cNvSpPr>
          <p:nvPr/>
        </p:nvSpPr>
        <p:spPr bwMode="auto">
          <a:xfrm flipH="1" flipV="1">
            <a:off x="6934200" y="4343400"/>
            <a:ext cx="2286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027" descr="D:\FEMALES\LU-STS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867400" y="304800"/>
            <a:ext cx="3514725" cy="1216025"/>
          </a:xfrm>
        </p:spPr>
        <p:txBody>
          <a:bodyPr/>
          <a:lstStyle/>
          <a:p>
            <a:pPr>
              <a:defRPr/>
            </a:pPr>
            <a:r>
              <a:rPr lang="en-US" sz="4500" dirty="0" smtClean="0">
                <a:latin typeface="+mn-lt"/>
              </a:rPr>
              <a:t>Youth or </a:t>
            </a:r>
            <a:br>
              <a:rPr lang="en-US" sz="4500" dirty="0" smtClean="0">
                <a:latin typeface="+mn-lt"/>
              </a:rPr>
            </a:br>
            <a:r>
              <a:rPr lang="en-US" sz="4500" dirty="0" smtClean="0">
                <a:latin typeface="+mn-lt"/>
              </a:rPr>
              <a:t>Tactical stock</a:t>
            </a:r>
            <a:endParaRPr lang="en-US" dirty="0" smtClean="0">
              <a:latin typeface="+mn-lt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7035800" cy="620713"/>
          </a:xfrm>
        </p:spPr>
        <p:txBody>
          <a:bodyPr/>
          <a:lstStyle/>
          <a:p>
            <a:pPr>
              <a:defRPr/>
            </a:pPr>
            <a:r>
              <a:rPr lang="en-US" sz="450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Comparison of stock lengths</a:t>
            </a:r>
            <a:endParaRPr lang="en-US" smtClean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9155" name="Picture 3" descr="STOCK COMPARIS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1037272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Box 4"/>
          <p:cNvSpPr txBox="1">
            <a:spLocks noChangeArrowheads="1"/>
          </p:cNvSpPr>
          <p:nvPr/>
        </p:nvSpPr>
        <p:spPr bwMode="auto">
          <a:xfrm>
            <a:off x="1104900" y="4953000"/>
            <a:ext cx="1890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STANDARD</a:t>
            </a:r>
          </a:p>
        </p:txBody>
      </p:sp>
      <p:sp>
        <p:nvSpPr>
          <p:cNvPr id="49157" name="TextBox 5"/>
          <p:cNvSpPr txBox="1">
            <a:spLocks noChangeArrowheads="1"/>
          </p:cNvSpPr>
          <p:nvPr/>
        </p:nvSpPr>
        <p:spPr bwMode="auto">
          <a:xfrm>
            <a:off x="1562100" y="2514600"/>
            <a:ext cx="1700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TACTICAL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43800" cy="517525"/>
          </a:xfrm>
        </p:spPr>
        <p:txBody>
          <a:bodyPr wrap="square"/>
          <a:lstStyle/>
          <a:p>
            <a:r>
              <a:rPr lang="en-US" smtClean="0"/>
              <a:t>Here Is Another Way</a:t>
            </a:r>
          </a:p>
        </p:txBody>
      </p:sp>
      <p:pic>
        <p:nvPicPr>
          <p:cNvPr id="50179" name="Picture 3" descr="C:\Documents and Settings\Todd\My Documents\MLEFIAA\FIDC\COMPLETE FIDC\RIFLE &amp; SHOTGUN INSTRUCTOR\SHOTGUN INSTRUCTOR CLASS\GRAPHICS\019000001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19200"/>
            <a:ext cx="61722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219200" y="4865688"/>
            <a:ext cx="7543800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</a:rPr>
              <a:t>Adapter permits an M4 collapsible stock and pistol grip to replace the conventional stock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Documents and Settings\Todd\My Documents\MLEFIAA\FIDC\COMPLETE FIDC\RIFLE &amp; SHOTGUN INSTRUCTOR\SHOTGUN INSTRUCTOR CLASS\GRAPHICS\kit_side_low-tube_m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6425"/>
            <a:ext cx="90678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533400" y="5029200"/>
            <a:ext cx="9067800" cy="1552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The adjustable stock permits changing the length of pull to</a:t>
            </a:r>
          </a:p>
          <a:p>
            <a:pPr algn="ctr"/>
            <a:r>
              <a:rPr lang="en-US"/>
              <a:t>meet the needs of smaller officers and those with body armor.</a:t>
            </a:r>
          </a:p>
          <a:p>
            <a:pPr algn="ctr"/>
            <a:endParaRPr lang="en-US"/>
          </a:p>
          <a:p>
            <a:pPr algn="ctr"/>
            <a:r>
              <a:rPr lang="en-US"/>
              <a:t>M-4 stocks are available in 4 and 6 position versions.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90800"/>
            <a:ext cx="9166225" cy="1135063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7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Shotgun Fundamentals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400" y="533400"/>
            <a:ext cx="1744663" cy="608013"/>
          </a:xfrm>
        </p:spPr>
        <p:txBody>
          <a:bodyPr/>
          <a:lstStyle/>
          <a:p>
            <a:r>
              <a:rPr lang="en-US" sz="4400" smtClean="0"/>
              <a:t>GOAL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81200"/>
            <a:ext cx="8763000" cy="4114800"/>
          </a:xfrm>
          <a:noFill/>
          <a:ln w="12700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400" b="1" smtClean="0">
                <a:solidFill>
                  <a:schemeClr val="tx2"/>
                </a:solidFill>
                <a:latin typeface="Helvetica" charset="0"/>
              </a:rPr>
              <a:t>To give the prospective instructor the necessary skills to teach the function, role and limitations of the shotgun in a law enforcement situation.</a:t>
            </a:r>
            <a:endParaRPr lang="en-US" sz="4400" smtClean="0">
              <a:latin typeface="Helvetica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33400"/>
            <a:ext cx="7985125" cy="869950"/>
          </a:xfrm>
        </p:spPr>
        <p:txBody>
          <a:bodyPr wrap="square"/>
          <a:lstStyle/>
          <a:p>
            <a:pPr>
              <a:lnSpc>
                <a:spcPct val="100000"/>
              </a:lnSpc>
              <a:defRPr/>
            </a:pPr>
            <a:r>
              <a:rPr lang="en-US" sz="5400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Pump Shotgun Basics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162300" y="1981200"/>
            <a:ext cx="3719513" cy="4100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49212" tIns="19050" rIns="49212" bIns="19050">
            <a:spAutoFit/>
          </a:bodyPr>
          <a:lstStyle/>
          <a:p>
            <a:pPr marL="457200" indent="-457200" defTabSz="933450"/>
            <a:r>
              <a:rPr lang="en-US" sz="6600" b="1">
                <a:solidFill>
                  <a:schemeClr val="accent1"/>
                </a:solidFill>
                <a:latin typeface="Times New Roman" pitchFamily="18" charset="0"/>
              </a:rPr>
              <a:t>  Press</a:t>
            </a:r>
          </a:p>
          <a:p>
            <a:pPr marL="457200" indent="-457200" defTabSz="933450"/>
            <a:r>
              <a:rPr lang="en-US" sz="6600" b="1">
                <a:latin typeface="Times New Roman" pitchFamily="18" charset="0"/>
              </a:rPr>
              <a:t>  Back</a:t>
            </a:r>
          </a:p>
          <a:p>
            <a:pPr marL="457200" indent="-457200" defTabSz="933450"/>
            <a:r>
              <a:rPr lang="en-US" sz="6600" b="1">
                <a:latin typeface="Times New Roman" pitchFamily="18" charset="0"/>
              </a:rPr>
              <a:t>  Release</a:t>
            </a:r>
          </a:p>
          <a:p>
            <a:pPr marL="457200" indent="-457200" defTabSz="933450"/>
            <a:r>
              <a:rPr lang="en-US" sz="6600" b="1">
                <a:latin typeface="Times New Roman" pitchFamily="18" charset="0"/>
              </a:rPr>
              <a:t>  Forward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33400"/>
            <a:ext cx="7985125" cy="869950"/>
          </a:xfrm>
        </p:spPr>
        <p:txBody>
          <a:bodyPr wrap="square"/>
          <a:lstStyle/>
          <a:p>
            <a:pPr>
              <a:lnSpc>
                <a:spcPct val="100000"/>
              </a:lnSpc>
              <a:defRPr/>
            </a:pPr>
            <a:r>
              <a:rPr lang="en-US" sz="5400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Pump Shotgun Basics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162300" y="1981200"/>
            <a:ext cx="3719513" cy="4100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49212" tIns="19050" rIns="49212" bIns="19050">
            <a:spAutoFit/>
          </a:bodyPr>
          <a:lstStyle/>
          <a:p>
            <a:pPr marL="457200" indent="-457200" defTabSz="933450"/>
            <a:r>
              <a:rPr lang="en-US" sz="6600" b="1">
                <a:latin typeface="Times New Roman" pitchFamily="18" charset="0"/>
              </a:rPr>
              <a:t>  Press</a:t>
            </a:r>
          </a:p>
          <a:p>
            <a:pPr marL="457200" indent="-457200" defTabSz="933450"/>
            <a:r>
              <a:rPr lang="en-US" sz="6600" b="1">
                <a:latin typeface="Times New Roman" pitchFamily="18" charset="0"/>
              </a:rPr>
              <a:t>  </a:t>
            </a:r>
            <a:r>
              <a:rPr lang="en-US" sz="6600" b="1">
                <a:solidFill>
                  <a:schemeClr val="accent1"/>
                </a:solidFill>
                <a:latin typeface="Times New Roman" pitchFamily="18" charset="0"/>
              </a:rPr>
              <a:t>Back</a:t>
            </a:r>
          </a:p>
          <a:p>
            <a:pPr marL="457200" indent="-457200" defTabSz="933450"/>
            <a:r>
              <a:rPr lang="en-US" sz="6600" b="1">
                <a:latin typeface="Times New Roman" pitchFamily="18" charset="0"/>
              </a:rPr>
              <a:t>  Release</a:t>
            </a:r>
          </a:p>
          <a:p>
            <a:pPr marL="457200" indent="-457200" defTabSz="933450"/>
            <a:r>
              <a:rPr lang="en-US" sz="6600" b="1">
                <a:latin typeface="Times New Roman" pitchFamily="18" charset="0"/>
              </a:rPr>
              <a:t>  Forward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33400"/>
            <a:ext cx="7985125" cy="869950"/>
          </a:xfrm>
        </p:spPr>
        <p:txBody>
          <a:bodyPr wrap="square"/>
          <a:lstStyle/>
          <a:p>
            <a:pPr>
              <a:lnSpc>
                <a:spcPct val="100000"/>
              </a:lnSpc>
              <a:defRPr/>
            </a:pPr>
            <a:r>
              <a:rPr lang="en-US" sz="5400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Pump Shotgun Basics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162300" y="1981200"/>
            <a:ext cx="3719513" cy="4100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49212" tIns="19050" rIns="49212" bIns="19050">
            <a:spAutoFit/>
          </a:bodyPr>
          <a:lstStyle/>
          <a:p>
            <a:pPr marL="457200" indent="-457200" defTabSz="933450"/>
            <a:r>
              <a:rPr lang="en-US" sz="6600" b="1">
                <a:latin typeface="Times New Roman" pitchFamily="18" charset="0"/>
              </a:rPr>
              <a:t>  Press</a:t>
            </a:r>
          </a:p>
          <a:p>
            <a:pPr marL="457200" indent="-457200" defTabSz="933450"/>
            <a:r>
              <a:rPr lang="en-US" sz="6600" b="1">
                <a:latin typeface="Times New Roman" pitchFamily="18" charset="0"/>
              </a:rPr>
              <a:t>  Back</a:t>
            </a:r>
          </a:p>
          <a:p>
            <a:pPr marL="457200" indent="-457200" defTabSz="933450"/>
            <a:r>
              <a:rPr lang="en-US" sz="6600" b="1">
                <a:solidFill>
                  <a:schemeClr val="accent1"/>
                </a:solidFill>
                <a:latin typeface="Times New Roman" pitchFamily="18" charset="0"/>
              </a:rPr>
              <a:t>  Release</a:t>
            </a:r>
          </a:p>
          <a:p>
            <a:pPr marL="457200" indent="-457200" defTabSz="933450"/>
            <a:r>
              <a:rPr lang="en-US" sz="6600" b="1">
                <a:latin typeface="Times New Roman" pitchFamily="18" charset="0"/>
              </a:rPr>
              <a:t>  Forward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33400"/>
            <a:ext cx="7985125" cy="869950"/>
          </a:xfrm>
        </p:spPr>
        <p:txBody>
          <a:bodyPr wrap="square"/>
          <a:lstStyle/>
          <a:p>
            <a:pPr>
              <a:lnSpc>
                <a:spcPct val="100000"/>
              </a:lnSpc>
              <a:defRPr/>
            </a:pPr>
            <a:r>
              <a:rPr lang="en-US" sz="5400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Pump Shotgun Basics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162300" y="1981200"/>
            <a:ext cx="3719513" cy="4100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49212" tIns="19050" rIns="49212" bIns="19050">
            <a:spAutoFit/>
          </a:bodyPr>
          <a:lstStyle/>
          <a:p>
            <a:pPr marL="457200" indent="-457200" defTabSz="933450"/>
            <a:r>
              <a:rPr lang="en-US" sz="6600" b="1">
                <a:latin typeface="Times New Roman" pitchFamily="18" charset="0"/>
              </a:rPr>
              <a:t>  Press</a:t>
            </a:r>
          </a:p>
          <a:p>
            <a:pPr marL="457200" indent="-457200" defTabSz="933450"/>
            <a:r>
              <a:rPr lang="en-US" sz="6600" b="1">
                <a:latin typeface="Times New Roman" pitchFamily="18" charset="0"/>
              </a:rPr>
              <a:t>  Back</a:t>
            </a:r>
          </a:p>
          <a:p>
            <a:pPr marL="457200" indent="-457200" defTabSz="933450"/>
            <a:r>
              <a:rPr lang="en-US" sz="6600" b="1">
                <a:latin typeface="Times New Roman" pitchFamily="18" charset="0"/>
              </a:rPr>
              <a:t>  Release</a:t>
            </a:r>
          </a:p>
          <a:p>
            <a:pPr marL="457200" indent="-457200" defTabSz="933450"/>
            <a:r>
              <a:rPr lang="en-US" sz="6600" b="1">
                <a:latin typeface="Times New Roman" pitchFamily="18" charset="0"/>
              </a:rPr>
              <a:t>  </a:t>
            </a:r>
            <a:r>
              <a:rPr lang="en-US" sz="6600" b="1">
                <a:solidFill>
                  <a:schemeClr val="accent1"/>
                </a:solidFill>
                <a:latin typeface="Times New Roman" pitchFamily="18" charset="0"/>
              </a:rPr>
              <a:t>Forward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33400"/>
            <a:ext cx="7985125" cy="860425"/>
          </a:xfrm>
        </p:spPr>
        <p:txBody>
          <a:bodyPr wrap="square"/>
          <a:lstStyle/>
          <a:p>
            <a:pPr>
              <a:lnSpc>
                <a:spcPct val="100000"/>
              </a:lnSpc>
              <a:defRPr/>
            </a:pPr>
            <a:r>
              <a:rPr lang="en-US" sz="540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Shotgun Fundamentals</a:t>
            </a: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1152525" y="2438400"/>
            <a:ext cx="7296150" cy="308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49212" tIns="19050" rIns="49212" bIns="19050">
            <a:spAutoFit/>
          </a:bodyPr>
          <a:lstStyle/>
          <a:p>
            <a:pPr marL="914400" indent="-914400" algn="ctr" defTabSz="933450">
              <a:defRPr/>
            </a:pPr>
            <a:r>
              <a:rPr lang="en-US" sz="6600" b="1" dirty="0">
                <a:latin typeface="Times New Roman" pitchFamily="18" charset="0"/>
              </a:rPr>
              <a:t>Grip, Stance, Sights</a:t>
            </a:r>
          </a:p>
          <a:p>
            <a:pPr marL="914400" indent="-914400" algn="ctr" defTabSz="933450">
              <a:defRPr/>
            </a:pPr>
            <a:r>
              <a:rPr lang="en-US" sz="6600" b="1" dirty="0">
                <a:latin typeface="Times New Roman" pitchFamily="18" charset="0"/>
              </a:rPr>
              <a:t>&amp;</a:t>
            </a:r>
          </a:p>
          <a:p>
            <a:pPr marL="457200" indent="-457200" algn="ctr" defTabSz="933450">
              <a:defRPr/>
            </a:pPr>
            <a:r>
              <a:rPr lang="en-US" sz="6600" b="1" dirty="0">
                <a:latin typeface="Times New Roman" pitchFamily="18" charset="0"/>
              </a:rPr>
              <a:t>Trigger Control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19600" y="685800"/>
            <a:ext cx="1495425" cy="608013"/>
          </a:xfrm>
        </p:spPr>
        <p:txBody>
          <a:bodyPr/>
          <a:lstStyle/>
          <a:p>
            <a:r>
              <a:rPr lang="en-US" sz="4400" smtClean="0"/>
              <a:t>GRIP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81200"/>
            <a:ext cx="87630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smtClean="0"/>
              <a:t>Shotgun is a two handed tool</a:t>
            </a:r>
          </a:p>
          <a:p>
            <a:r>
              <a:rPr lang="en-US" sz="3600" smtClean="0"/>
              <a:t>Firm hold on pistol grip and fore-end</a:t>
            </a:r>
          </a:p>
          <a:p>
            <a:r>
              <a:rPr lang="en-US" sz="3600" smtClean="0"/>
              <a:t>Toe of stock in shoulder pocket</a:t>
            </a:r>
          </a:p>
          <a:p>
            <a:r>
              <a:rPr lang="en-US" sz="3600" smtClean="0"/>
              <a:t>Proper stock to body contact critical</a:t>
            </a:r>
            <a:br>
              <a:rPr lang="en-US" sz="3600" smtClean="0"/>
            </a:br>
            <a:r>
              <a:rPr lang="en-US" sz="3600" smtClean="0"/>
              <a:t>- Prevents bruising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84625" y="685800"/>
            <a:ext cx="2365375" cy="608013"/>
          </a:xfrm>
        </p:spPr>
        <p:txBody>
          <a:bodyPr/>
          <a:lstStyle/>
          <a:p>
            <a:r>
              <a:rPr lang="en-US" sz="4400" smtClean="0"/>
              <a:t>STANCE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81200"/>
            <a:ext cx="87630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3600" smtClean="0"/>
              <a:t>Critical to proper and efficient operation</a:t>
            </a:r>
            <a:br>
              <a:rPr lang="en-US" sz="3600" smtClean="0"/>
            </a:br>
            <a:r>
              <a:rPr lang="en-US" sz="3600" smtClean="0"/>
              <a:t>- especially with smaller officers</a:t>
            </a:r>
          </a:p>
          <a:p>
            <a:pPr>
              <a:lnSpc>
                <a:spcPct val="90000"/>
              </a:lnSpc>
            </a:pPr>
            <a:r>
              <a:rPr lang="en-US" sz="3600" smtClean="0"/>
              <a:t>Recoil (especially w/magnum loads)</a:t>
            </a:r>
          </a:p>
          <a:p>
            <a:pPr>
              <a:lnSpc>
                <a:spcPct val="90000"/>
              </a:lnSpc>
            </a:pPr>
            <a:r>
              <a:rPr lang="en-US" sz="3600" smtClean="0"/>
              <a:t>Proper positioning necessary for rapid follow up shots</a:t>
            </a:r>
            <a:br>
              <a:rPr lang="en-US" sz="3600" smtClean="0"/>
            </a:br>
            <a:r>
              <a:rPr lang="en-US" sz="3600" smtClean="0"/>
              <a:t>- Bladed stance, knees flexed</a:t>
            </a:r>
            <a:br>
              <a:rPr lang="en-US" sz="3600" smtClean="0"/>
            </a:br>
            <a:r>
              <a:rPr lang="en-US" sz="3600" smtClean="0"/>
              <a:t>- Lean into the shot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3" descr="C:\Documents and Settings\Todd\My Documents\MLEFIAA\FIDC\COMPLETE FIDC\RIFLE &amp; SHOTGUN INSTRUCTOR\SHOTGUN INSTRUCTOR CLASS\GRAPHICS\shotgun front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2" descr="C:\Documents and Settings\Todd\My Documents\MLEFIAA\FIDC\COMPLETE FIDC\RIFLE &amp; SHOTGUN INSTRUCTOR\SHOTGUN INSTRUCTOR CLASS\GRAPHICS\shotgun stance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shotgun isosc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500" y="-23813"/>
            <a:ext cx="39624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extBox 4"/>
          <p:cNvSpPr txBox="1">
            <a:spLocks noChangeArrowheads="1"/>
          </p:cNvSpPr>
          <p:nvPr/>
        </p:nvSpPr>
        <p:spPr bwMode="auto">
          <a:xfrm>
            <a:off x="890588" y="1371600"/>
            <a:ext cx="36607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5400" b="1"/>
              <a:t>HK Stance</a:t>
            </a:r>
          </a:p>
          <a:p>
            <a:pPr algn="ctr"/>
            <a:endParaRPr lang="en-US"/>
          </a:p>
          <a:p>
            <a:pPr algn="ctr"/>
            <a:r>
              <a:rPr lang="en-US"/>
              <a:t>Note how the elbows are </a:t>
            </a:r>
          </a:p>
          <a:p>
            <a:pPr algn="ctr"/>
            <a:r>
              <a:rPr lang="en-US"/>
              <a:t>tucked in close to torso</a:t>
            </a:r>
          </a:p>
          <a:p>
            <a:pPr algn="ctr"/>
            <a:endParaRPr lang="en-US"/>
          </a:p>
          <a:p>
            <a:pPr algn="ctr"/>
            <a:r>
              <a:rPr lang="en-US"/>
              <a:t>Stance is less bladed</a:t>
            </a:r>
          </a:p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2743200"/>
            <a:ext cx="5527675" cy="860425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54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SIGHT PICTURE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28700" y="457200"/>
            <a:ext cx="7931150" cy="614363"/>
          </a:xfrm>
        </p:spPr>
        <p:txBody>
          <a:bodyPr/>
          <a:lstStyle/>
          <a:p>
            <a:pPr>
              <a:defRPr/>
            </a:pPr>
            <a:r>
              <a:rPr lang="en-US" sz="4400" dirty="0" smtClean="0">
                <a:latin typeface="+mn-lt"/>
              </a:rPr>
              <a:t>Student Performance Objectives</a:t>
            </a:r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371600"/>
            <a:ext cx="8763000" cy="4724400"/>
          </a:xfrm>
          <a:noFill/>
          <a:ln w="12700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chemeClr val="tx2"/>
                </a:solidFill>
              </a:rPr>
              <a:t>Demonstrate safe and proper operation of the shotgun</a:t>
            </a:r>
          </a:p>
          <a:p>
            <a:r>
              <a:rPr lang="en-US" smtClean="0">
                <a:solidFill>
                  <a:schemeClr val="tx2"/>
                </a:solidFill>
              </a:rPr>
              <a:t>Identify the basic components of the shotgun and their function</a:t>
            </a:r>
          </a:p>
          <a:p>
            <a:r>
              <a:rPr lang="en-US" smtClean="0">
                <a:solidFill>
                  <a:schemeClr val="tx2"/>
                </a:solidFill>
              </a:rPr>
              <a:t>Demonstrate the basic shooting positions used with the shotgun</a:t>
            </a:r>
          </a:p>
          <a:p>
            <a:r>
              <a:rPr lang="en-US" smtClean="0">
                <a:solidFill>
                  <a:schemeClr val="tx2"/>
                </a:solidFill>
              </a:rPr>
              <a:t>Describe and demonstrate the proper cycling of the pump shotgun</a:t>
            </a:r>
          </a:p>
          <a:p>
            <a:endParaRPr lang="en-US" smtClean="0">
              <a:solidFill>
                <a:schemeClr val="tx2"/>
              </a:solidFill>
              <a:latin typeface="Arial Rounded MT Bold" pitchFamily="34" charset="0"/>
            </a:endParaRPr>
          </a:p>
          <a:p>
            <a:pPr>
              <a:buFontTx/>
              <a:buNone/>
            </a:pPr>
            <a:endParaRPr lang="en-US" smtClean="0">
              <a:solidFill>
                <a:schemeClr val="tx2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0" y="533400"/>
            <a:ext cx="1692275" cy="769938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480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Sights</a:t>
            </a:r>
          </a:p>
        </p:txBody>
      </p:sp>
      <p:sp>
        <p:nvSpPr>
          <p:cNvPr id="63491" name="Text Box 4"/>
          <p:cNvSpPr txBox="1">
            <a:spLocks noChangeArrowheads="1"/>
          </p:cNvSpPr>
          <p:nvPr/>
        </p:nvSpPr>
        <p:spPr bwMode="auto">
          <a:xfrm>
            <a:off x="762000" y="1905000"/>
            <a:ext cx="8610600" cy="3387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3600">
                <a:latin typeface="Times New Roman" pitchFamily="18" charset="0"/>
              </a:rPr>
              <a:t>  Rifle – use just like handgun sights</a:t>
            </a:r>
            <a:br>
              <a:rPr lang="en-US" sz="3600">
                <a:latin typeface="Times New Roman" pitchFamily="18" charset="0"/>
              </a:rPr>
            </a:br>
            <a:endParaRPr lang="en-US" sz="360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3600">
                <a:latin typeface="Times New Roman" pitchFamily="18" charset="0"/>
              </a:rPr>
              <a:t>  Bead – single ball at muzzle</a:t>
            </a:r>
            <a:br>
              <a:rPr lang="en-US" sz="3600">
                <a:latin typeface="Times New Roman" pitchFamily="18" charset="0"/>
              </a:rPr>
            </a:br>
            <a:endParaRPr lang="en-US" sz="360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3600">
                <a:latin typeface="Times New Roman" pitchFamily="18" charset="0"/>
              </a:rPr>
              <a:t>  Ghost Ring – rear aperture with protected</a:t>
            </a:r>
            <a:br>
              <a:rPr lang="en-US" sz="3600">
                <a:latin typeface="Times New Roman" pitchFamily="18" charset="0"/>
              </a:rPr>
            </a:br>
            <a:r>
              <a:rPr lang="en-US" sz="3600">
                <a:latin typeface="Times New Roman" pitchFamily="18" charset="0"/>
              </a:rPr>
              <a:t>    blade front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754313" y="533400"/>
            <a:ext cx="4570412" cy="769938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480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Rifle Type Sights</a:t>
            </a:r>
          </a:p>
        </p:txBody>
      </p:sp>
      <p:pic>
        <p:nvPicPr>
          <p:cNvPr id="64515" name="Picture 3" descr="C:\Documents and Settings\Owner\My Documents\MLEFIAA\FIDC\SHOTGUN INSTRUCTOR CLASS\GRAPHICS\rifle rear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905000"/>
            <a:ext cx="4724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4" descr="C:\Documents and Settings\Owner\My Documents\MLEFIAA\FIDC\SHOTGUN INSTRUCTOR CLASS\GRAPHICS\rifle sight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90500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1600200" y="56388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1981200" y="5638800"/>
            <a:ext cx="63531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Front                                                         Rear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057650" y="457200"/>
            <a:ext cx="2908300" cy="620713"/>
          </a:xfrm>
        </p:spPr>
        <p:txBody>
          <a:bodyPr/>
          <a:lstStyle/>
          <a:p>
            <a:r>
              <a:rPr lang="en-US" sz="4500" smtClean="0"/>
              <a:t>Rifle Sights</a:t>
            </a:r>
            <a:endParaRPr lang="en-US" smtClean="0"/>
          </a:p>
        </p:txBody>
      </p:sp>
      <p:sp>
        <p:nvSpPr>
          <p:cNvPr id="65539" name="Rectangle 6"/>
          <p:cNvSpPr>
            <a:spLocks noChangeArrowheads="1"/>
          </p:cNvSpPr>
          <p:nvPr/>
        </p:nvSpPr>
        <p:spPr bwMode="auto">
          <a:xfrm>
            <a:off x="4724400" y="2514600"/>
            <a:ext cx="152400" cy="3810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0" name="AutoShape 7"/>
          <p:cNvSpPr>
            <a:spLocks noChangeArrowheads="1"/>
          </p:cNvSpPr>
          <p:nvPr/>
        </p:nvSpPr>
        <p:spPr bwMode="auto">
          <a:xfrm rot="10800000">
            <a:off x="4114800" y="1752600"/>
            <a:ext cx="1371600" cy="1295400"/>
          </a:xfrm>
          <a:custGeom>
            <a:avLst/>
            <a:gdLst>
              <a:gd name="T0" fmla="*/ 685800 w 21600"/>
              <a:gd name="T1" fmla="*/ 0 h 21600"/>
              <a:gd name="T2" fmla="*/ 171450 w 21600"/>
              <a:gd name="T3" fmla="*/ 647700 h 21600"/>
              <a:gd name="T4" fmla="*/ 685800 w 21600"/>
              <a:gd name="T5" fmla="*/ 323850 h 21600"/>
              <a:gd name="T6" fmla="*/ 1200150 w 21600"/>
              <a:gd name="T7" fmla="*/ 6477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69696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1" name="Rectangle 8"/>
          <p:cNvSpPr>
            <a:spLocks noChangeArrowheads="1"/>
          </p:cNvSpPr>
          <p:nvPr/>
        </p:nvSpPr>
        <p:spPr bwMode="auto">
          <a:xfrm>
            <a:off x="4114800" y="2743200"/>
            <a:ext cx="1371600" cy="457200"/>
          </a:xfrm>
          <a:prstGeom prst="rect">
            <a:avLst/>
          </a:prstGeom>
          <a:solidFill>
            <a:srgbClr val="69696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2" name="Rectangle 9"/>
          <p:cNvSpPr>
            <a:spLocks noChangeArrowheads="1"/>
          </p:cNvSpPr>
          <p:nvPr/>
        </p:nvSpPr>
        <p:spPr bwMode="auto">
          <a:xfrm>
            <a:off x="4114800" y="2514600"/>
            <a:ext cx="381000" cy="457200"/>
          </a:xfrm>
          <a:prstGeom prst="rect">
            <a:avLst/>
          </a:prstGeom>
          <a:solidFill>
            <a:srgbClr val="69696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3" name="Rectangle 10"/>
          <p:cNvSpPr>
            <a:spLocks noChangeArrowheads="1"/>
          </p:cNvSpPr>
          <p:nvPr/>
        </p:nvSpPr>
        <p:spPr bwMode="auto">
          <a:xfrm>
            <a:off x="5105400" y="2514600"/>
            <a:ext cx="381000" cy="457200"/>
          </a:xfrm>
          <a:prstGeom prst="rect">
            <a:avLst/>
          </a:prstGeom>
          <a:solidFill>
            <a:srgbClr val="69696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4" name="Oval 11"/>
          <p:cNvSpPr>
            <a:spLocks noChangeArrowheads="1"/>
          </p:cNvSpPr>
          <p:nvPr/>
        </p:nvSpPr>
        <p:spPr bwMode="auto">
          <a:xfrm>
            <a:off x="4724400" y="2362200"/>
            <a:ext cx="152400" cy="152400"/>
          </a:xfrm>
          <a:prstGeom prst="ellipse">
            <a:avLst/>
          </a:prstGeom>
          <a:solidFill>
            <a:srgbClr val="FAFD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AutoShape 12"/>
          <p:cNvSpPr>
            <a:spLocks noChangeArrowheads="1"/>
          </p:cNvSpPr>
          <p:nvPr/>
        </p:nvSpPr>
        <p:spPr bwMode="auto">
          <a:xfrm>
            <a:off x="2514600" y="2971800"/>
            <a:ext cx="4495800" cy="4191000"/>
          </a:xfrm>
          <a:custGeom>
            <a:avLst/>
            <a:gdLst>
              <a:gd name="T0" fmla="*/ 2247900 w 21600"/>
              <a:gd name="T1" fmla="*/ 0 h 21600"/>
              <a:gd name="T2" fmla="*/ 561975 w 21600"/>
              <a:gd name="T3" fmla="*/ 2095500 h 21600"/>
              <a:gd name="T4" fmla="*/ 2247900 w 21600"/>
              <a:gd name="T5" fmla="*/ 1047750 h 21600"/>
              <a:gd name="T6" fmla="*/ 3933825 w 21600"/>
              <a:gd name="T7" fmla="*/ 20955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69696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6" name="Rectangle 13"/>
          <p:cNvSpPr>
            <a:spLocks noChangeArrowheads="1"/>
          </p:cNvSpPr>
          <p:nvPr/>
        </p:nvSpPr>
        <p:spPr bwMode="auto">
          <a:xfrm>
            <a:off x="3124200" y="3962400"/>
            <a:ext cx="3200400" cy="1066800"/>
          </a:xfrm>
          <a:prstGeom prst="rect">
            <a:avLst/>
          </a:prstGeom>
          <a:solidFill>
            <a:srgbClr val="69696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C:\Documents and Settings\Owner\My Documents\MLEFIAA\FIDC\SHOTGUN INSTRUCTOR CLASS\GRAPHICS\raised bea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7050" y="228600"/>
            <a:ext cx="6484938" cy="769938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480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Raised Bead Front Sight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 descr="C:\Documents and Settings\Owner\My Documents\MLEFIAA\FIDC\SHOTGUN INSTRUCTOR CLASS\GRAPHICS\standard bea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63" name="Rectangle 3"/>
          <p:cNvSpPr>
            <a:spLocks noGrp="1" noChangeArrowheads="1"/>
          </p:cNvSpPr>
          <p:nvPr>
            <p:ph type="title"/>
          </p:nvPr>
        </p:nvSpPr>
        <p:spPr>
          <a:xfrm>
            <a:off x="2751138" y="228600"/>
            <a:ext cx="4572000" cy="769938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480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Bead Front Sight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19200" y="771525"/>
            <a:ext cx="7696200" cy="1087438"/>
          </a:xfrm>
          <a:noFill/>
        </p:spPr>
        <p:txBody>
          <a:bodyPr wrap="square" anchor="ctr"/>
          <a:lstStyle/>
          <a:p>
            <a:r>
              <a:rPr lang="en-US" sz="4500" smtClean="0"/>
              <a:t>Bead Sights</a:t>
            </a:r>
            <a:br>
              <a:rPr lang="en-US" sz="4500" smtClean="0"/>
            </a:br>
            <a:r>
              <a:rPr lang="en-US" sz="3600" smtClean="0"/>
              <a:t>Correct Sight Picture</a:t>
            </a:r>
          </a:p>
        </p:txBody>
      </p:sp>
      <p:sp>
        <p:nvSpPr>
          <p:cNvPr id="68611" name="AutoShape 5"/>
          <p:cNvSpPr>
            <a:spLocks noChangeArrowheads="1"/>
          </p:cNvSpPr>
          <p:nvPr/>
        </p:nvSpPr>
        <p:spPr bwMode="auto">
          <a:xfrm>
            <a:off x="3581400" y="3124200"/>
            <a:ext cx="2514600" cy="2057400"/>
          </a:xfrm>
          <a:custGeom>
            <a:avLst/>
            <a:gdLst>
              <a:gd name="T0" fmla="*/ 1257300 w 21600"/>
              <a:gd name="T1" fmla="*/ 0 h 21600"/>
              <a:gd name="T2" fmla="*/ 314325 w 21600"/>
              <a:gd name="T3" fmla="*/ 1028700 h 21600"/>
              <a:gd name="T4" fmla="*/ 1257300 w 21600"/>
              <a:gd name="T5" fmla="*/ 514350 h 21600"/>
              <a:gd name="T6" fmla="*/ 2200275 w 21600"/>
              <a:gd name="T7" fmla="*/ 10287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69696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2" name="Oval 6"/>
          <p:cNvSpPr>
            <a:spLocks noChangeArrowheads="1"/>
          </p:cNvSpPr>
          <p:nvPr/>
        </p:nvSpPr>
        <p:spPr bwMode="auto">
          <a:xfrm>
            <a:off x="4191000" y="3581400"/>
            <a:ext cx="1371600" cy="1295400"/>
          </a:xfrm>
          <a:prstGeom prst="ellipse">
            <a:avLst/>
          </a:prstGeom>
          <a:solidFill>
            <a:srgbClr val="696969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3" name="Rectangle 7"/>
          <p:cNvSpPr>
            <a:spLocks noChangeArrowheads="1"/>
          </p:cNvSpPr>
          <p:nvPr/>
        </p:nvSpPr>
        <p:spPr bwMode="auto">
          <a:xfrm>
            <a:off x="3581400" y="4114800"/>
            <a:ext cx="2514600" cy="2133600"/>
          </a:xfrm>
          <a:prstGeom prst="rect">
            <a:avLst/>
          </a:prstGeom>
          <a:solidFill>
            <a:srgbClr val="69696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4" name="Oval 8"/>
          <p:cNvSpPr>
            <a:spLocks noChangeArrowheads="1"/>
          </p:cNvSpPr>
          <p:nvPr/>
        </p:nvSpPr>
        <p:spPr bwMode="auto">
          <a:xfrm>
            <a:off x="4724400" y="2895600"/>
            <a:ext cx="228600" cy="2286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Oval 7"/>
          <p:cNvSpPr>
            <a:spLocks noChangeArrowheads="1"/>
          </p:cNvSpPr>
          <p:nvPr/>
        </p:nvSpPr>
        <p:spPr bwMode="auto">
          <a:xfrm>
            <a:off x="4267200" y="2743200"/>
            <a:ext cx="1143000" cy="1143000"/>
          </a:xfrm>
          <a:prstGeom prst="ellipse">
            <a:avLst/>
          </a:prstGeom>
          <a:solidFill>
            <a:srgbClr val="69696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771525"/>
            <a:ext cx="7696200" cy="1087438"/>
          </a:xfrm>
          <a:noFill/>
        </p:spPr>
        <p:txBody>
          <a:bodyPr wrap="square" anchor="ctr"/>
          <a:lstStyle/>
          <a:p>
            <a:r>
              <a:rPr lang="en-US" sz="4500" smtClean="0"/>
              <a:t>Bead Sights</a:t>
            </a:r>
            <a:br>
              <a:rPr lang="en-US" sz="4500" smtClean="0"/>
            </a:br>
            <a:r>
              <a:rPr lang="en-US" sz="3600" smtClean="0"/>
              <a:t>Incorrect Sight Picture</a:t>
            </a:r>
          </a:p>
        </p:txBody>
      </p:sp>
      <p:sp>
        <p:nvSpPr>
          <p:cNvPr id="69636" name="AutoShape 3"/>
          <p:cNvSpPr>
            <a:spLocks noChangeArrowheads="1"/>
          </p:cNvSpPr>
          <p:nvPr/>
        </p:nvSpPr>
        <p:spPr bwMode="auto">
          <a:xfrm>
            <a:off x="3581400" y="3124200"/>
            <a:ext cx="2514600" cy="2057400"/>
          </a:xfrm>
          <a:custGeom>
            <a:avLst/>
            <a:gdLst>
              <a:gd name="T0" fmla="*/ 1257300 w 21600"/>
              <a:gd name="T1" fmla="*/ 0 h 21600"/>
              <a:gd name="T2" fmla="*/ 314325 w 21600"/>
              <a:gd name="T3" fmla="*/ 1028700 h 21600"/>
              <a:gd name="T4" fmla="*/ 1257300 w 21600"/>
              <a:gd name="T5" fmla="*/ 514350 h 21600"/>
              <a:gd name="T6" fmla="*/ 2200275 w 21600"/>
              <a:gd name="T7" fmla="*/ 10287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696969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7" name="Oval 4"/>
          <p:cNvSpPr>
            <a:spLocks noChangeArrowheads="1"/>
          </p:cNvSpPr>
          <p:nvPr/>
        </p:nvSpPr>
        <p:spPr bwMode="auto">
          <a:xfrm>
            <a:off x="4191000" y="3581400"/>
            <a:ext cx="1371600" cy="1295400"/>
          </a:xfrm>
          <a:prstGeom prst="ellipse">
            <a:avLst/>
          </a:prstGeom>
          <a:solidFill>
            <a:srgbClr val="696969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8" name="Rectangle 5"/>
          <p:cNvSpPr>
            <a:spLocks noChangeArrowheads="1"/>
          </p:cNvSpPr>
          <p:nvPr/>
        </p:nvSpPr>
        <p:spPr bwMode="auto">
          <a:xfrm>
            <a:off x="3581400" y="4114800"/>
            <a:ext cx="2514600" cy="2133600"/>
          </a:xfrm>
          <a:prstGeom prst="rect">
            <a:avLst/>
          </a:prstGeom>
          <a:solidFill>
            <a:srgbClr val="69696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9" name="Oval 6"/>
          <p:cNvSpPr>
            <a:spLocks noChangeArrowheads="1"/>
          </p:cNvSpPr>
          <p:nvPr/>
        </p:nvSpPr>
        <p:spPr bwMode="auto">
          <a:xfrm>
            <a:off x="4724400" y="2514600"/>
            <a:ext cx="228600" cy="2286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35175" y="533400"/>
            <a:ext cx="6010275" cy="769938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480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Ghost Ring Rear Sight</a:t>
            </a:r>
          </a:p>
        </p:txBody>
      </p:sp>
      <p:pic>
        <p:nvPicPr>
          <p:cNvPr id="70659" name="Picture 3" descr="C:\Documents and Settings\Owner\My Documents\MLEFIAA\FIDC\SHOTGUN INSTRUCTOR CLASS\GRAPHICS\ghost ring rear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0200"/>
            <a:ext cx="49911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4" descr="C:\Documents and Settings\Owner\My Documents\MLEFIAA\FIDC\SHOTGUN INSTRUCTOR CLASS\GRAPHICS\ghost ring rear 2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600200"/>
            <a:ext cx="49911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1508125" y="5449888"/>
            <a:ext cx="70786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Looking forward                                        Side View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613150" y="304800"/>
            <a:ext cx="2876550" cy="620713"/>
          </a:xfrm>
        </p:spPr>
        <p:txBody>
          <a:bodyPr/>
          <a:lstStyle/>
          <a:p>
            <a:r>
              <a:rPr lang="en-US" sz="4500" smtClean="0"/>
              <a:t>Ghost Ring</a:t>
            </a:r>
            <a:endParaRPr lang="en-US" smtClean="0"/>
          </a:p>
        </p:txBody>
      </p:sp>
      <p:pic>
        <p:nvPicPr>
          <p:cNvPr id="71683" name="Picture 3" descr="D:\GRAPHICS\ghostr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8588" y="1222375"/>
            <a:ext cx="5019675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06750" y="457200"/>
            <a:ext cx="3930650" cy="608013"/>
          </a:xfrm>
        </p:spPr>
        <p:txBody>
          <a:bodyPr/>
          <a:lstStyle/>
          <a:p>
            <a:r>
              <a:rPr lang="en-US" sz="4400" smtClean="0"/>
              <a:t>Trigger Control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81200"/>
            <a:ext cx="87630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Single Action trigger (Mossberg has a DA)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Press straight back</a:t>
            </a:r>
          </a:p>
          <a:p>
            <a:endParaRPr lang="en-US" smtClean="0"/>
          </a:p>
          <a:p>
            <a:r>
              <a:rPr lang="en-US" smtClean="0"/>
              <a:t>Be sure to release trigger after shot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371600"/>
            <a:ext cx="8763000" cy="4343400"/>
          </a:xfrm>
          <a:noFill/>
          <a:ln w="12700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chemeClr val="tx2"/>
                </a:solidFill>
              </a:rPr>
              <a:t>Describe and demonstrate the proper cycling of the shotgun</a:t>
            </a:r>
          </a:p>
          <a:p>
            <a:r>
              <a:rPr lang="en-US" smtClean="0">
                <a:solidFill>
                  <a:schemeClr val="tx2"/>
                </a:solidFill>
              </a:rPr>
              <a:t>Describe and demonstrate mounting techniques with the shotgun</a:t>
            </a:r>
          </a:p>
          <a:p>
            <a:r>
              <a:rPr lang="en-US" smtClean="0">
                <a:solidFill>
                  <a:schemeClr val="tx2"/>
                </a:solidFill>
              </a:rPr>
              <a:t>Demonstrate proper loading reloading, downloading and unloading techniques of their shotgun</a:t>
            </a:r>
          </a:p>
          <a:p>
            <a:r>
              <a:rPr lang="en-US" smtClean="0">
                <a:solidFill>
                  <a:schemeClr val="tx2"/>
                </a:solidFill>
              </a:rPr>
              <a:t>Demonstrate proficiency by qualifying to MPTC standards</a:t>
            </a:r>
          </a:p>
          <a:p>
            <a:pPr>
              <a:buFontTx/>
              <a:buNone/>
            </a:pPr>
            <a:endParaRPr lang="en-US" smtClean="0"/>
          </a:p>
        </p:txBody>
      </p:sp>
      <p:sp>
        <p:nvSpPr>
          <p:cNvPr id="18435" name="Text Box 1028"/>
          <p:cNvSpPr txBox="1">
            <a:spLocks noChangeArrowheads="1"/>
          </p:cNvSpPr>
          <p:nvPr/>
        </p:nvSpPr>
        <p:spPr bwMode="auto">
          <a:xfrm>
            <a:off x="1365250" y="404813"/>
            <a:ext cx="725805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latin typeface="Times New Roman" pitchFamily="18" charset="0"/>
              </a:rPr>
              <a:t>Student Performance Objects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9448800" cy="4227513"/>
          </a:xfrm>
          <a:noFill/>
        </p:spPr>
        <p:txBody>
          <a:bodyPr wrap="square"/>
          <a:lstStyle/>
          <a:p>
            <a:pPr>
              <a:lnSpc>
                <a:spcPct val="100000"/>
              </a:lnSpc>
            </a:pPr>
            <a:r>
              <a:rPr lang="en-US" sz="4900" smtClean="0">
                <a:latin typeface="Times New Roman" pitchFamily="18" charset="0"/>
              </a:rPr>
              <a:t>The </a:t>
            </a:r>
            <a:r>
              <a:rPr lang="en-US" sz="4900" u="sng" smtClean="0">
                <a:latin typeface="Times New Roman" pitchFamily="18" charset="0"/>
              </a:rPr>
              <a:t>EASIEST</a:t>
            </a:r>
            <a:r>
              <a:rPr lang="en-US" sz="4900" smtClean="0">
                <a:latin typeface="Times New Roman" pitchFamily="18" charset="0"/>
              </a:rPr>
              <a:t> mounting procedure to teach the novice with the shotgun is from the</a:t>
            </a:r>
            <a:r>
              <a:rPr lang="en-US" sz="6100" smtClean="0">
                <a:latin typeface="Times New Roman" pitchFamily="18" charset="0"/>
              </a:rPr>
              <a:t/>
            </a:r>
            <a:br>
              <a:rPr lang="en-US" sz="6100" smtClean="0">
                <a:latin typeface="Times New Roman" pitchFamily="18" charset="0"/>
              </a:rPr>
            </a:br>
            <a:r>
              <a:rPr lang="en-US" sz="6100" smtClean="0">
                <a:latin typeface="Times New Roman" pitchFamily="18" charset="0"/>
              </a:rPr>
              <a:t/>
            </a:r>
            <a:br>
              <a:rPr lang="en-US" sz="6100" smtClean="0">
                <a:latin typeface="Times New Roman" pitchFamily="18" charset="0"/>
              </a:rPr>
            </a:br>
            <a:r>
              <a:rPr lang="en-US" sz="6700" u="sng" smtClean="0">
                <a:latin typeface="Times New Roman" pitchFamily="18" charset="0"/>
              </a:rPr>
              <a:t>Low Ready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4" descr="C:\Documents and Settings\Owner\My Documents\MLEFIAA\FIDC\SHOTGUN INSTRUCTOR CLASS\GRAPHICS\shotgun low ready closeup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943100"/>
            <a:ext cx="65532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3" descr="C:\Documents and Settings\Owner\My Documents\MLEFIAA\FIDC\SHOTGUN INSTRUCTOR CLASS\GRAPHICS\shotgun low ready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943600" y="381000"/>
            <a:ext cx="3590925" cy="1177925"/>
          </a:xfrm>
        </p:spPr>
        <p:txBody>
          <a:bodyPr/>
          <a:lstStyle/>
          <a:p>
            <a:pPr>
              <a:defRPr/>
            </a:pPr>
            <a:r>
              <a:rPr lang="en-US" sz="440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LOW READY</a:t>
            </a:r>
            <a:br>
              <a:rPr lang="en-US" sz="440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5" descr="C:\Documents and Settings\Owner\My Documents\MLEFIAA\FIDC\SHOTGUN INSTRUCTOR CLASS\GRAPHICS\shoulder mount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771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0340" name="Rectangle 4"/>
          <p:cNvSpPr>
            <a:spLocks noGrp="1" noChangeArrowheads="1"/>
          </p:cNvSpPr>
          <p:nvPr>
            <p:ph type="title"/>
          </p:nvPr>
        </p:nvSpPr>
        <p:spPr>
          <a:xfrm>
            <a:off x="2606675" y="381000"/>
            <a:ext cx="5392738" cy="608013"/>
          </a:xfrm>
        </p:spPr>
        <p:txBody>
          <a:bodyPr/>
          <a:lstStyle/>
          <a:p>
            <a:pPr>
              <a:defRPr/>
            </a:pPr>
            <a:r>
              <a:rPr lang="en-US" sz="440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STOCK MOUNTING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4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4762500" cy="614363"/>
          </a:xfrm>
        </p:spPr>
        <p:txBody>
          <a:bodyPr/>
          <a:lstStyle/>
          <a:p>
            <a:pPr>
              <a:defRPr/>
            </a:pPr>
            <a:r>
              <a:rPr lang="en-US" sz="4400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MOUNTING</a:t>
            </a:r>
          </a:p>
        </p:txBody>
      </p:sp>
      <p:pic>
        <p:nvPicPr>
          <p:cNvPr id="76803" name="Picture 2" descr="TS_LowRead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6950" y="-36513"/>
            <a:ext cx="5480050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30200" y="2209800"/>
            <a:ext cx="4021138" cy="2678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n-lt"/>
              </a:rPr>
              <a:t>Roll the shotgun up to your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line of sight.</a:t>
            </a:r>
          </a:p>
          <a:p>
            <a:pPr algn="ctr">
              <a:defRPr/>
            </a:pPr>
            <a:endParaRPr lang="en-US" b="1" dirty="0">
              <a:latin typeface="+mn-lt"/>
            </a:endParaRPr>
          </a:p>
          <a:p>
            <a:pPr algn="ctr">
              <a:defRPr/>
            </a:pPr>
            <a:r>
              <a:rPr lang="en-US" b="1" dirty="0">
                <a:latin typeface="+mn-lt"/>
              </a:rPr>
              <a:t>Keep your head up</a:t>
            </a:r>
          </a:p>
          <a:p>
            <a:pPr algn="ctr">
              <a:defRPr/>
            </a:pPr>
            <a:endParaRPr lang="en-US" b="1" dirty="0">
              <a:latin typeface="+mn-lt"/>
            </a:endParaRPr>
          </a:p>
          <a:p>
            <a:pPr algn="ctr">
              <a:defRPr/>
            </a:pPr>
            <a:r>
              <a:rPr lang="en-US" b="1" dirty="0">
                <a:latin typeface="+mn-lt"/>
              </a:rPr>
              <a:t>The shotgun comes up to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your eyes – not the other 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574675" y="571500"/>
            <a:ext cx="9137650" cy="602456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685800" y="152400"/>
            <a:ext cx="9067800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49212" tIns="19050" rIns="49212" bIns="19050">
            <a:spAutoFit/>
          </a:bodyPr>
          <a:lstStyle/>
          <a:p>
            <a:pPr algn="ctr" defTabSz="933450">
              <a:defRPr/>
            </a:pPr>
            <a:r>
              <a:rPr lang="en-US" sz="36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Shotgun Carry Condition Chart</a:t>
            </a:r>
          </a:p>
        </p:txBody>
      </p:sp>
      <p:sp>
        <p:nvSpPr>
          <p:cNvPr id="78852" name="Rectangle 5"/>
          <p:cNvSpPr>
            <a:spLocks noChangeArrowheads="1"/>
          </p:cNvSpPr>
          <p:nvPr/>
        </p:nvSpPr>
        <p:spPr bwMode="auto">
          <a:xfrm>
            <a:off x="342900" y="1219200"/>
            <a:ext cx="8202613" cy="527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9212" tIns="19050" rIns="49212" bIns="19050">
            <a:spAutoFit/>
          </a:bodyPr>
          <a:lstStyle/>
          <a:p>
            <a:pPr defTabSz="933450"/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	</a:t>
            </a:r>
            <a:r>
              <a:rPr lang="en-US" sz="3200" b="1">
                <a:solidFill>
                  <a:srgbClr val="FFFF00"/>
                </a:solidFill>
                <a:latin typeface="Arial Rounded MT Bold" pitchFamily="34" charset="0"/>
              </a:rPr>
              <a:t>Unloaded  </a:t>
            </a:r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    Action Open, Chamber Empty</a:t>
            </a:r>
          </a:p>
          <a:p>
            <a:pPr defTabSz="933450"/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	Condition               Magazine Empty</a:t>
            </a:r>
          </a:p>
          <a:p>
            <a:pPr defTabSz="933450"/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	                                   Safety  "</a:t>
            </a:r>
            <a:r>
              <a:rPr lang="en-US" sz="2200" b="1">
                <a:solidFill>
                  <a:srgbClr val="00FF00"/>
                </a:solidFill>
                <a:latin typeface="Arial Rounded MT Bold" pitchFamily="34" charset="0"/>
              </a:rPr>
              <a:t>ON</a:t>
            </a:r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"</a:t>
            </a:r>
          </a:p>
          <a:p>
            <a:pPr defTabSz="933450"/>
            <a:endParaRPr lang="en-US" sz="2200" b="1">
              <a:solidFill>
                <a:schemeClr val="tx2"/>
              </a:solidFill>
              <a:latin typeface="Arial Rounded MT Bold" pitchFamily="34" charset="0"/>
            </a:endParaRPr>
          </a:p>
          <a:p>
            <a:pPr defTabSz="933450"/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	Transport  </a:t>
            </a:r>
            <a:r>
              <a:rPr lang="en-US" sz="2200" b="1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            Action Closed, Chamber Empty </a:t>
            </a:r>
          </a:p>
          <a:p>
            <a:pPr defTabSz="933450"/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	Condition                Loaded Magazine, </a:t>
            </a:r>
          </a:p>
          <a:p>
            <a:pPr defTabSz="933450"/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	(Admin)                    Safety  "</a:t>
            </a:r>
            <a:r>
              <a:rPr lang="en-US" sz="2200" b="1">
                <a:solidFill>
                  <a:srgbClr val="00FF00"/>
                </a:solidFill>
                <a:latin typeface="Arial Rounded MT Bold" pitchFamily="34" charset="0"/>
              </a:rPr>
              <a:t>ON</a:t>
            </a:r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"</a:t>
            </a:r>
          </a:p>
          <a:p>
            <a:pPr defTabSz="933450"/>
            <a:endParaRPr lang="en-US" sz="2200" b="1">
              <a:solidFill>
                <a:schemeClr val="tx2"/>
              </a:solidFill>
              <a:latin typeface="Arial Rounded MT Bold" pitchFamily="34" charset="0"/>
            </a:endParaRPr>
          </a:p>
          <a:p>
            <a:pPr defTabSz="933450"/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	Tactical                   Action Closed,  Loaded Chamber,</a:t>
            </a:r>
          </a:p>
          <a:p>
            <a:pPr defTabSz="933450"/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	Condition                Magazine Full</a:t>
            </a:r>
          </a:p>
          <a:p>
            <a:pPr defTabSz="933450"/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	                                    Safety "</a:t>
            </a:r>
            <a:r>
              <a:rPr lang="en-US" sz="2200" b="1">
                <a:solidFill>
                  <a:srgbClr val="00FF00"/>
                </a:solidFill>
                <a:latin typeface="Arial Rounded MT Bold" pitchFamily="34" charset="0"/>
              </a:rPr>
              <a:t>ON</a:t>
            </a:r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"</a:t>
            </a:r>
          </a:p>
          <a:p>
            <a:pPr defTabSz="933450"/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 </a:t>
            </a:r>
          </a:p>
          <a:p>
            <a:pPr defTabSz="933450"/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         	Firing                       Action Closed,  Loaded Chamber,</a:t>
            </a:r>
          </a:p>
          <a:p>
            <a:pPr defTabSz="933450"/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        	Condition                 Magazine Full</a:t>
            </a:r>
          </a:p>
          <a:p>
            <a:pPr defTabSz="933450"/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                                                   Safety  "</a:t>
            </a:r>
            <a:r>
              <a:rPr lang="en-US" sz="2200" b="1">
                <a:solidFill>
                  <a:schemeClr val="accent1"/>
                </a:solidFill>
                <a:latin typeface="Arial Rounded MT Bold" pitchFamily="34" charset="0"/>
              </a:rPr>
              <a:t>OFF</a:t>
            </a:r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" </a:t>
            </a:r>
          </a:p>
        </p:txBody>
      </p:sp>
      <p:sp>
        <p:nvSpPr>
          <p:cNvPr id="78853" name="Line 6"/>
          <p:cNvSpPr>
            <a:spLocks noChangeShapeType="1"/>
          </p:cNvSpPr>
          <p:nvPr/>
        </p:nvSpPr>
        <p:spPr bwMode="auto">
          <a:xfrm flipV="1">
            <a:off x="190500" y="1066800"/>
            <a:ext cx="9105900" cy="0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4" name="Line 7"/>
          <p:cNvSpPr>
            <a:spLocks noChangeShapeType="1"/>
          </p:cNvSpPr>
          <p:nvPr/>
        </p:nvSpPr>
        <p:spPr bwMode="auto">
          <a:xfrm>
            <a:off x="1219200" y="1066800"/>
            <a:ext cx="0" cy="5410200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5" name="Line 8"/>
          <p:cNvSpPr>
            <a:spLocks noChangeShapeType="1"/>
          </p:cNvSpPr>
          <p:nvPr/>
        </p:nvSpPr>
        <p:spPr bwMode="auto">
          <a:xfrm>
            <a:off x="1219200" y="2362200"/>
            <a:ext cx="8077200" cy="0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6" name="Line 9"/>
          <p:cNvSpPr>
            <a:spLocks noChangeShapeType="1"/>
          </p:cNvSpPr>
          <p:nvPr/>
        </p:nvSpPr>
        <p:spPr bwMode="auto">
          <a:xfrm>
            <a:off x="1219200" y="3733800"/>
            <a:ext cx="8077200" cy="0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7" name="Line 10"/>
          <p:cNvSpPr>
            <a:spLocks noChangeShapeType="1"/>
          </p:cNvSpPr>
          <p:nvPr/>
        </p:nvSpPr>
        <p:spPr bwMode="auto">
          <a:xfrm>
            <a:off x="3581400" y="1066800"/>
            <a:ext cx="0" cy="5410200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8" name="Line 11"/>
          <p:cNvSpPr>
            <a:spLocks noChangeShapeType="1"/>
          </p:cNvSpPr>
          <p:nvPr/>
        </p:nvSpPr>
        <p:spPr bwMode="auto">
          <a:xfrm>
            <a:off x="190500" y="5029200"/>
            <a:ext cx="9105900" cy="0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9" name="Line 13"/>
          <p:cNvSpPr>
            <a:spLocks noChangeShapeType="1"/>
          </p:cNvSpPr>
          <p:nvPr/>
        </p:nvSpPr>
        <p:spPr bwMode="auto">
          <a:xfrm>
            <a:off x="9296400" y="1066800"/>
            <a:ext cx="0" cy="5486400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60" name="Line 14"/>
          <p:cNvSpPr>
            <a:spLocks noChangeShapeType="1"/>
          </p:cNvSpPr>
          <p:nvPr/>
        </p:nvSpPr>
        <p:spPr bwMode="auto">
          <a:xfrm>
            <a:off x="1219200" y="6477000"/>
            <a:ext cx="8077200" cy="0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61" name="Line 15"/>
          <p:cNvSpPr>
            <a:spLocks noChangeShapeType="1"/>
          </p:cNvSpPr>
          <p:nvPr/>
        </p:nvSpPr>
        <p:spPr bwMode="auto">
          <a:xfrm flipV="1">
            <a:off x="190500" y="1066800"/>
            <a:ext cx="0" cy="3962400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62" name="TextBox 13"/>
          <p:cNvSpPr txBox="1">
            <a:spLocks noChangeArrowheads="1"/>
          </p:cNvSpPr>
          <p:nvPr/>
        </p:nvSpPr>
        <p:spPr bwMode="auto">
          <a:xfrm>
            <a:off x="266700" y="1143000"/>
            <a:ext cx="8445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F</a:t>
            </a:r>
          </a:p>
          <a:p>
            <a:r>
              <a:rPr lang="en-US" b="1">
                <a:solidFill>
                  <a:srgbClr val="FF0000"/>
                </a:solidFill>
              </a:rPr>
              <a:t>I</a:t>
            </a:r>
          </a:p>
          <a:p>
            <a:r>
              <a:rPr lang="en-US" b="1">
                <a:solidFill>
                  <a:srgbClr val="FF0000"/>
                </a:solidFill>
              </a:rPr>
              <a:t>N  T</a:t>
            </a:r>
          </a:p>
          <a:p>
            <a:r>
              <a:rPr lang="en-US" b="1">
                <a:solidFill>
                  <a:srgbClr val="FF0000"/>
                </a:solidFill>
              </a:rPr>
              <a:t>G  R</a:t>
            </a:r>
          </a:p>
          <a:p>
            <a:r>
              <a:rPr lang="en-US" b="1">
                <a:solidFill>
                  <a:srgbClr val="FF0000"/>
                </a:solidFill>
              </a:rPr>
              <a:t>E   I</a:t>
            </a:r>
          </a:p>
          <a:p>
            <a:r>
              <a:rPr lang="en-US" b="1">
                <a:solidFill>
                  <a:srgbClr val="FF0000"/>
                </a:solidFill>
              </a:rPr>
              <a:t>R  G</a:t>
            </a:r>
          </a:p>
          <a:p>
            <a:r>
              <a:rPr lang="en-US" b="1">
                <a:solidFill>
                  <a:srgbClr val="FF0000"/>
                </a:solidFill>
              </a:rPr>
              <a:t>     G</a:t>
            </a:r>
          </a:p>
          <a:p>
            <a:r>
              <a:rPr lang="en-US" b="1">
                <a:solidFill>
                  <a:srgbClr val="FF0000"/>
                </a:solidFill>
              </a:rPr>
              <a:t>O  E</a:t>
            </a:r>
          </a:p>
          <a:p>
            <a:r>
              <a:rPr lang="en-US" b="1">
                <a:solidFill>
                  <a:srgbClr val="FF0000"/>
                </a:solidFill>
              </a:rPr>
              <a:t>F  R</a:t>
            </a:r>
          </a:p>
          <a:p>
            <a:r>
              <a:rPr lang="en-US" b="1">
                <a:solidFill>
                  <a:srgbClr val="FF0000"/>
                </a:solidFill>
              </a:rPr>
              <a:t>F</a:t>
            </a:r>
          </a:p>
        </p:txBody>
      </p:sp>
    </p:spTree>
  </p:cSld>
  <p:clrMapOvr>
    <a:masterClrMapping/>
  </p:clrMapOvr>
  <p:transition advClick="0">
    <p:blinds dir="vert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624263" y="381000"/>
            <a:ext cx="3295650" cy="614363"/>
          </a:xfrm>
        </p:spPr>
        <p:txBody>
          <a:bodyPr/>
          <a:lstStyle/>
          <a:p>
            <a:r>
              <a:rPr lang="en-US" sz="4400" smtClean="0"/>
              <a:t>UNLOADED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371600"/>
            <a:ext cx="8763000" cy="472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smtClean="0"/>
              <a:t>Long term safe storage</a:t>
            </a:r>
          </a:p>
          <a:p>
            <a:r>
              <a:rPr lang="en-US" sz="3600" smtClean="0"/>
              <a:t>In designated loading area, safety ON;</a:t>
            </a:r>
          </a:p>
          <a:p>
            <a:r>
              <a:rPr lang="en-US" sz="3600" smtClean="0"/>
              <a:t>Confirm magazine and chamber EMPTY</a:t>
            </a:r>
          </a:p>
          <a:p>
            <a:r>
              <a:rPr lang="en-US" sz="3600" smtClean="0"/>
              <a:t>Close action</a:t>
            </a:r>
          </a:p>
          <a:p>
            <a:r>
              <a:rPr lang="en-US" sz="3600" smtClean="0"/>
              <a:t>Double check safety ON</a:t>
            </a:r>
          </a:p>
          <a:p>
            <a:r>
              <a:rPr lang="en-US" sz="3600" smtClean="0"/>
              <a:t>Secure weapon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574675" y="571500"/>
            <a:ext cx="9137650" cy="602456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685800" y="152400"/>
            <a:ext cx="9067800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49212" tIns="19050" rIns="49212" bIns="19050">
            <a:spAutoFit/>
          </a:bodyPr>
          <a:lstStyle/>
          <a:p>
            <a:pPr algn="ctr" defTabSz="933450">
              <a:defRPr/>
            </a:pPr>
            <a:r>
              <a:rPr lang="en-US" sz="36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Shotgun Carry Condition Chart</a:t>
            </a:r>
          </a:p>
        </p:txBody>
      </p:sp>
      <p:sp>
        <p:nvSpPr>
          <p:cNvPr id="80900" name="Rectangle 5"/>
          <p:cNvSpPr>
            <a:spLocks noChangeArrowheads="1"/>
          </p:cNvSpPr>
          <p:nvPr/>
        </p:nvSpPr>
        <p:spPr bwMode="auto">
          <a:xfrm>
            <a:off x="342900" y="1219200"/>
            <a:ext cx="8202613" cy="527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9212" tIns="19050" rIns="49212" bIns="19050">
            <a:spAutoFit/>
          </a:bodyPr>
          <a:lstStyle/>
          <a:p>
            <a:pPr defTabSz="933450"/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	Unloaded              Action Open, Chamber Empty</a:t>
            </a:r>
          </a:p>
          <a:p>
            <a:pPr defTabSz="933450"/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	Condition               Magazine Empty</a:t>
            </a:r>
          </a:p>
          <a:p>
            <a:pPr defTabSz="933450"/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	                                   Safety  "</a:t>
            </a:r>
            <a:r>
              <a:rPr lang="en-US" sz="2200" b="1">
                <a:solidFill>
                  <a:srgbClr val="00FF00"/>
                </a:solidFill>
                <a:latin typeface="Arial Rounded MT Bold" pitchFamily="34" charset="0"/>
              </a:rPr>
              <a:t>ON</a:t>
            </a:r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"</a:t>
            </a:r>
          </a:p>
          <a:p>
            <a:pPr defTabSz="933450"/>
            <a:endParaRPr lang="en-US" sz="2200" b="1">
              <a:solidFill>
                <a:schemeClr val="tx2"/>
              </a:solidFill>
              <a:latin typeface="Arial Rounded MT Bold" pitchFamily="34" charset="0"/>
            </a:endParaRPr>
          </a:p>
          <a:p>
            <a:pPr defTabSz="933450"/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	</a:t>
            </a:r>
            <a:r>
              <a:rPr lang="en-US" sz="3200" b="1">
                <a:solidFill>
                  <a:srgbClr val="FFFF00"/>
                </a:solidFill>
                <a:latin typeface="Arial Rounded MT Bold" pitchFamily="34" charset="0"/>
              </a:rPr>
              <a:t>Transport   </a:t>
            </a:r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 Action Closed, Chamber Empty </a:t>
            </a:r>
          </a:p>
          <a:p>
            <a:pPr defTabSz="933450"/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	Condition                Loaded Magazine, </a:t>
            </a:r>
          </a:p>
          <a:p>
            <a:pPr defTabSz="933450"/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	(Admin)                    Safety  "</a:t>
            </a:r>
            <a:r>
              <a:rPr lang="en-US" sz="2200" b="1">
                <a:solidFill>
                  <a:srgbClr val="00FF00"/>
                </a:solidFill>
                <a:latin typeface="Arial Rounded MT Bold" pitchFamily="34" charset="0"/>
              </a:rPr>
              <a:t>ON</a:t>
            </a:r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"</a:t>
            </a:r>
          </a:p>
          <a:p>
            <a:pPr defTabSz="933450"/>
            <a:endParaRPr lang="en-US" sz="2200" b="1">
              <a:solidFill>
                <a:schemeClr val="tx2"/>
              </a:solidFill>
              <a:latin typeface="Arial Rounded MT Bold" pitchFamily="34" charset="0"/>
            </a:endParaRPr>
          </a:p>
          <a:p>
            <a:pPr defTabSz="933450"/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	Tactical                   Action Closed,  Loaded Chamber,</a:t>
            </a:r>
          </a:p>
          <a:p>
            <a:pPr defTabSz="933450"/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	Condition                Magazine Full</a:t>
            </a:r>
          </a:p>
          <a:p>
            <a:pPr defTabSz="933450"/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	                                    Safety "</a:t>
            </a:r>
            <a:r>
              <a:rPr lang="en-US" sz="2200" b="1">
                <a:solidFill>
                  <a:srgbClr val="00FF00"/>
                </a:solidFill>
                <a:latin typeface="Arial Rounded MT Bold" pitchFamily="34" charset="0"/>
              </a:rPr>
              <a:t>ON</a:t>
            </a:r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"</a:t>
            </a:r>
          </a:p>
          <a:p>
            <a:pPr defTabSz="933450"/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 </a:t>
            </a:r>
          </a:p>
          <a:p>
            <a:pPr defTabSz="933450"/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         	Firing                       Action Closed,  Loaded Chamber,</a:t>
            </a:r>
          </a:p>
          <a:p>
            <a:pPr defTabSz="933450"/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        	Condition                 Magazine Full</a:t>
            </a:r>
          </a:p>
          <a:p>
            <a:pPr defTabSz="933450"/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                                                   Safety  "</a:t>
            </a:r>
            <a:r>
              <a:rPr lang="en-US" sz="2200" b="1">
                <a:solidFill>
                  <a:schemeClr val="accent1"/>
                </a:solidFill>
                <a:latin typeface="Arial Rounded MT Bold" pitchFamily="34" charset="0"/>
              </a:rPr>
              <a:t>OFF</a:t>
            </a:r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" </a:t>
            </a:r>
          </a:p>
        </p:txBody>
      </p:sp>
      <p:sp>
        <p:nvSpPr>
          <p:cNvPr id="80901" name="Line 6"/>
          <p:cNvSpPr>
            <a:spLocks noChangeShapeType="1"/>
          </p:cNvSpPr>
          <p:nvPr/>
        </p:nvSpPr>
        <p:spPr bwMode="auto">
          <a:xfrm flipV="1">
            <a:off x="190500" y="1066800"/>
            <a:ext cx="9105900" cy="0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2" name="Line 7"/>
          <p:cNvSpPr>
            <a:spLocks noChangeShapeType="1"/>
          </p:cNvSpPr>
          <p:nvPr/>
        </p:nvSpPr>
        <p:spPr bwMode="auto">
          <a:xfrm>
            <a:off x="1219200" y="1066800"/>
            <a:ext cx="0" cy="5410200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3" name="Line 8"/>
          <p:cNvSpPr>
            <a:spLocks noChangeShapeType="1"/>
          </p:cNvSpPr>
          <p:nvPr/>
        </p:nvSpPr>
        <p:spPr bwMode="auto">
          <a:xfrm>
            <a:off x="1219200" y="2362200"/>
            <a:ext cx="8077200" cy="0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4" name="Line 9"/>
          <p:cNvSpPr>
            <a:spLocks noChangeShapeType="1"/>
          </p:cNvSpPr>
          <p:nvPr/>
        </p:nvSpPr>
        <p:spPr bwMode="auto">
          <a:xfrm>
            <a:off x="1219200" y="3733800"/>
            <a:ext cx="8077200" cy="0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5" name="Line 10"/>
          <p:cNvSpPr>
            <a:spLocks noChangeShapeType="1"/>
          </p:cNvSpPr>
          <p:nvPr/>
        </p:nvSpPr>
        <p:spPr bwMode="auto">
          <a:xfrm>
            <a:off x="3581400" y="1066800"/>
            <a:ext cx="0" cy="5410200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6" name="Line 11"/>
          <p:cNvSpPr>
            <a:spLocks noChangeShapeType="1"/>
          </p:cNvSpPr>
          <p:nvPr/>
        </p:nvSpPr>
        <p:spPr bwMode="auto">
          <a:xfrm>
            <a:off x="190500" y="5029200"/>
            <a:ext cx="9105900" cy="0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7" name="Line 13"/>
          <p:cNvSpPr>
            <a:spLocks noChangeShapeType="1"/>
          </p:cNvSpPr>
          <p:nvPr/>
        </p:nvSpPr>
        <p:spPr bwMode="auto">
          <a:xfrm>
            <a:off x="9296400" y="1066800"/>
            <a:ext cx="0" cy="5486400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8" name="Line 14"/>
          <p:cNvSpPr>
            <a:spLocks noChangeShapeType="1"/>
          </p:cNvSpPr>
          <p:nvPr/>
        </p:nvSpPr>
        <p:spPr bwMode="auto">
          <a:xfrm>
            <a:off x="1219200" y="6477000"/>
            <a:ext cx="8077200" cy="0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9" name="Line 15"/>
          <p:cNvSpPr>
            <a:spLocks noChangeShapeType="1"/>
          </p:cNvSpPr>
          <p:nvPr/>
        </p:nvSpPr>
        <p:spPr bwMode="auto">
          <a:xfrm flipV="1">
            <a:off x="190500" y="1066800"/>
            <a:ext cx="0" cy="3962400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10" name="TextBox 13"/>
          <p:cNvSpPr txBox="1">
            <a:spLocks noChangeArrowheads="1"/>
          </p:cNvSpPr>
          <p:nvPr/>
        </p:nvSpPr>
        <p:spPr bwMode="auto">
          <a:xfrm>
            <a:off x="266700" y="1143000"/>
            <a:ext cx="8445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F</a:t>
            </a:r>
          </a:p>
          <a:p>
            <a:r>
              <a:rPr lang="en-US" b="1">
                <a:solidFill>
                  <a:srgbClr val="FF0000"/>
                </a:solidFill>
              </a:rPr>
              <a:t>I</a:t>
            </a:r>
          </a:p>
          <a:p>
            <a:r>
              <a:rPr lang="en-US" b="1">
                <a:solidFill>
                  <a:srgbClr val="FF0000"/>
                </a:solidFill>
              </a:rPr>
              <a:t>N  T</a:t>
            </a:r>
          </a:p>
          <a:p>
            <a:r>
              <a:rPr lang="en-US" b="1">
                <a:solidFill>
                  <a:srgbClr val="FF0000"/>
                </a:solidFill>
              </a:rPr>
              <a:t>G  R</a:t>
            </a:r>
          </a:p>
          <a:p>
            <a:r>
              <a:rPr lang="en-US" b="1">
                <a:solidFill>
                  <a:srgbClr val="FF0000"/>
                </a:solidFill>
              </a:rPr>
              <a:t>E   I</a:t>
            </a:r>
          </a:p>
          <a:p>
            <a:r>
              <a:rPr lang="en-US" b="1">
                <a:solidFill>
                  <a:srgbClr val="FF0000"/>
                </a:solidFill>
              </a:rPr>
              <a:t>R  G</a:t>
            </a:r>
          </a:p>
          <a:p>
            <a:r>
              <a:rPr lang="en-US" b="1">
                <a:solidFill>
                  <a:srgbClr val="FF0000"/>
                </a:solidFill>
              </a:rPr>
              <a:t>     G</a:t>
            </a:r>
          </a:p>
          <a:p>
            <a:r>
              <a:rPr lang="en-US" b="1">
                <a:solidFill>
                  <a:srgbClr val="FF0000"/>
                </a:solidFill>
              </a:rPr>
              <a:t>O  E</a:t>
            </a:r>
          </a:p>
          <a:p>
            <a:r>
              <a:rPr lang="en-US" b="1">
                <a:solidFill>
                  <a:srgbClr val="FF0000"/>
                </a:solidFill>
              </a:rPr>
              <a:t>F  R</a:t>
            </a:r>
          </a:p>
          <a:p>
            <a:r>
              <a:rPr lang="en-US" b="1">
                <a:solidFill>
                  <a:srgbClr val="FF0000"/>
                </a:solidFill>
              </a:rPr>
              <a:t>F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622550" y="381000"/>
            <a:ext cx="5299075" cy="608013"/>
          </a:xfrm>
        </p:spPr>
        <p:txBody>
          <a:bodyPr/>
          <a:lstStyle/>
          <a:p>
            <a:r>
              <a:rPr lang="en-US" sz="4400" smtClean="0"/>
              <a:t>TRANSPORT LOAD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371600"/>
            <a:ext cx="8763000" cy="472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smtClean="0"/>
              <a:t>aka Administrative Mode or “Cruiser Carry”</a:t>
            </a:r>
          </a:p>
          <a:p>
            <a:r>
              <a:rPr lang="en-US" sz="3600" smtClean="0"/>
              <a:t>In designated loading area, safety ON;</a:t>
            </a:r>
          </a:p>
          <a:p>
            <a:r>
              <a:rPr lang="en-US" sz="3600" smtClean="0"/>
              <a:t>Confirm EMPTY, Close action</a:t>
            </a:r>
          </a:p>
          <a:p>
            <a:r>
              <a:rPr lang="en-US" sz="3600" smtClean="0"/>
              <a:t>Load rounds in magazine</a:t>
            </a:r>
          </a:p>
          <a:p>
            <a:r>
              <a:rPr lang="en-US" sz="3600" smtClean="0"/>
              <a:t>Double check safety ON</a:t>
            </a:r>
          </a:p>
          <a:p>
            <a:r>
              <a:rPr lang="en-US" sz="3600" smtClean="0"/>
              <a:t>Secure weapon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574675" y="571500"/>
            <a:ext cx="9137650" cy="602456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685800" y="152400"/>
            <a:ext cx="9067800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49212" tIns="19050" rIns="49212" bIns="19050">
            <a:spAutoFit/>
          </a:bodyPr>
          <a:lstStyle/>
          <a:p>
            <a:pPr algn="ctr" defTabSz="933450">
              <a:defRPr/>
            </a:pPr>
            <a:r>
              <a:rPr lang="en-US" sz="36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Shotgun Carry Condition Chart</a:t>
            </a:r>
          </a:p>
        </p:txBody>
      </p:sp>
      <p:sp>
        <p:nvSpPr>
          <p:cNvPr id="82948" name="Rectangle 5"/>
          <p:cNvSpPr>
            <a:spLocks noChangeArrowheads="1"/>
          </p:cNvSpPr>
          <p:nvPr/>
        </p:nvSpPr>
        <p:spPr bwMode="auto">
          <a:xfrm>
            <a:off x="342900" y="1143000"/>
            <a:ext cx="8202613" cy="527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9212" tIns="19050" rIns="49212" bIns="19050">
            <a:spAutoFit/>
          </a:bodyPr>
          <a:lstStyle/>
          <a:p>
            <a:pPr defTabSz="933450"/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	Unloaded              Action Open, Chamber Empty</a:t>
            </a:r>
          </a:p>
          <a:p>
            <a:pPr defTabSz="933450"/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	Condition               Magazine Empty</a:t>
            </a:r>
          </a:p>
          <a:p>
            <a:pPr defTabSz="933450"/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	                                   Safety  "</a:t>
            </a:r>
            <a:r>
              <a:rPr lang="en-US" sz="2200" b="1">
                <a:solidFill>
                  <a:srgbClr val="00FF00"/>
                </a:solidFill>
                <a:latin typeface="Arial Rounded MT Bold" pitchFamily="34" charset="0"/>
              </a:rPr>
              <a:t>ON</a:t>
            </a:r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"</a:t>
            </a:r>
          </a:p>
          <a:p>
            <a:pPr defTabSz="933450"/>
            <a:endParaRPr lang="en-US" sz="2200" b="1">
              <a:solidFill>
                <a:schemeClr val="tx2"/>
              </a:solidFill>
              <a:latin typeface="Arial Rounded MT Bold" pitchFamily="34" charset="0"/>
            </a:endParaRPr>
          </a:p>
          <a:p>
            <a:pPr defTabSz="933450"/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	Transport</a:t>
            </a:r>
            <a:r>
              <a:rPr lang="en-US" sz="2200" b="1">
                <a:solidFill>
                  <a:srgbClr val="FFFF00"/>
                </a:solidFill>
                <a:latin typeface="Arial Rounded MT Bold" pitchFamily="34" charset="0"/>
              </a:rPr>
              <a:t>   </a:t>
            </a:r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            Action Closed, Chamber Empty </a:t>
            </a:r>
          </a:p>
          <a:p>
            <a:pPr defTabSz="933450"/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	Condition                Loaded Magazine, </a:t>
            </a:r>
          </a:p>
          <a:p>
            <a:pPr defTabSz="933450"/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	(Admin)                    Safety  "</a:t>
            </a:r>
            <a:r>
              <a:rPr lang="en-US" sz="2200" b="1">
                <a:solidFill>
                  <a:srgbClr val="00FF00"/>
                </a:solidFill>
                <a:latin typeface="Arial Rounded MT Bold" pitchFamily="34" charset="0"/>
              </a:rPr>
              <a:t>ON</a:t>
            </a:r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“</a:t>
            </a:r>
          </a:p>
          <a:p>
            <a:pPr defTabSz="933450"/>
            <a:endParaRPr lang="en-US" sz="2200" b="1">
              <a:solidFill>
                <a:schemeClr val="tx2"/>
              </a:solidFill>
              <a:latin typeface="Arial Rounded MT Bold" pitchFamily="34" charset="0"/>
            </a:endParaRPr>
          </a:p>
          <a:p>
            <a:pPr defTabSz="933450"/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	</a:t>
            </a:r>
            <a:r>
              <a:rPr lang="en-US" sz="3200" b="1">
                <a:solidFill>
                  <a:srgbClr val="FFFF00"/>
                </a:solidFill>
                <a:latin typeface="Arial Rounded MT Bold" pitchFamily="34" charset="0"/>
              </a:rPr>
              <a:t>Tactical </a:t>
            </a:r>
            <a:r>
              <a:rPr lang="en-US" sz="2200" b="1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        Action Closed,  Loaded Chamber,</a:t>
            </a:r>
          </a:p>
          <a:p>
            <a:pPr defTabSz="933450"/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	Condition                Magazine Full</a:t>
            </a:r>
          </a:p>
          <a:p>
            <a:pPr defTabSz="933450"/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	                                    Safety "</a:t>
            </a:r>
            <a:r>
              <a:rPr lang="en-US" sz="2200" b="1">
                <a:solidFill>
                  <a:srgbClr val="00FF00"/>
                </a:solidFill>
                <a:latin typeface="Arial Rounded MT Bold" pitchFamily="34" charset="0"/>
              </a:rPr>
              <a:t>ON</a:t>
            </a:r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"</a:t>
            </a:r>
          </a:p>
          <a:p>
            <a:pPr defTabSz="933450"/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 </a:t>
            </a:r>
          </a:p>
          <a:p>
            <a:pPr defTabSz="933450"/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         	Firing                       Action Closed,  Loaded Chamber,</a:t>
            </a:r>
          </a:p>
          <a:p>
            <a:pPr defTabSz="933450"/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        	Condition                 Magazine Full</a:t>
            </a:r>
          </a:p>
          <a:p>
            <a:pPr defTabSz="933450"/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                                                   Safety  "</a:t>
            </a:r>
            <a:r>
              <a:rPr lang="en-US" sz="2200" b="1">
                <a:solidFill>
                  <a:schemeClr val="accent1"/>
                </a:solidFill>
                <a:latin typeface="Arial Rounded MT Bold" pitchFamily="34" charset="0"/>
              </a:rPr>
              <a:t>OFF</a:t>
            </a:r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" </a:t>
            </a:r>
          </a:p>
        </p:txBody>
      </p:sp>
      <p:sp>
        <p:nvSpPr>
          <p:cNvPr id="82949" name="Line 6"/>
          <p:cNvSpPr>
            <a:spLocks noChangeShapeType="1"/>
          </p:cNvSpPr>
          <p:nvPr/>
        </p:nvSpPr>
        <p:spPr bwMode="auto">
          <a:xfrm flipV="1">
            <a:off x="190500" y="1066800"/>
            <a:ext cx="9105900" cy="0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0" name="Line 7"/>
          <p:cNvSpPr>
            <a:spLocks noChangeShapeType="1"/>
          </p:cNvSpPr>
          <p:nvPr/>
        </p:nvSpPr>
        <p:spPr bwMode="auto">
          <a:xfrm>
            <a:off x="1219200" y="1066800"/>
            <a:ext cx="0" cy="5410200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1" name="Line 8"/>
          <p:cNvSpPr>
            <a:spLocks noChangeShapeType="1"/>
          </p:cNvSpPr>
          <p:nvPr/>
        </p:nvSpPr>
        <p:spPr bwMode="auto">
          <a:xfrm>
            <a:off x="1219200" y="2362200"/>
            <a:ext cx="8077200" cy="0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2" name="Line 9"/>
          <p:cNvSpPr>
            <a:spLocks noChangeShapeType="1"/>
          </p:cNvSpPr>
          <p:nvPr/>
        </p:nvSpPr>
        <p:spPr bwMode="auto">
          <a:xfrm>
            <a:off x="1219200" y="3733800"/>
            <a:ext cx="8077200" cy="0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3" name="Line 10"/>
          <p:cNvSpPr>
            <a:spLocks noChangeShapeType="1"/>
          </p:cNvSpPr>
          <p:nvPr/>
        </p:nvSpPr>
        <p:spPr bwMode="auto">
          <a:xfrm>
            <a:off x="3581400" y="1066800"/>
            <a:ext cx="0" cy="5410200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4" name="Line 11"/>
          <p:cNvSpPr>
            <a:spLocks noChangeShapeType="1"/>
          </p:cNvSpPr>
          <p:nvPr/>
        </p:nvSpPr>
        <p:spPr bwMode="auto">
          <a:xfrm>
            <a:off x="190500" y="5029200"/>
            <a:ext cx="9105900" cy="0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5" name="Line 13"/>
          <p:cNvSpPr>
            <a:spLocks noChangeShapeType="1"/>
          </p:cNvSpPr>
          <p:nvPr/>
        </p:nvSpPr>
        <p:spPr bwMode="auto">
          <a:xfrm>
            <a:off x="9296400" y="1066800"/>
            <a:ext cx="0" cy="5486400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6" name="Line 14"/>
          <p:cNvSpPr>
            <a:spLocks noChangeShapeType="1"/>
          </p:cNvSpPr>
          <p:nvPr/>
        </p:nvSpPr>
        <p:spPr bwMode="auto">
          <a:xfrm>
            <a:off x="1219200" y="6477000"/>
            <a:ext cx="8077200" cy="0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7" name="Line 15"/>
          <p:cNvSpPr>
            <a:spLocks noChangeShapeType="1"/>
          </p:cNvSpPr>
          <p:nvPr/>
        </p:nvSpPr>
        <p:spPr bwMode="auto">
          <a:xfrm flipV="1">
            <a:off x="190500" y="1066800"/>
            <a:ext cx="0" cy="3962400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8" name="TextBox 13"/>
          <p:cNvSpPr txBox="1">
            <a:spLocks noChangeArrowheads="1"/>
          </p:cNvSpPr>
          <p:nvPr/>
        </p:nvSpPr>
        <p:spPr bwMode="auto">
          <a:xfrm>
            <a:off x="266700" y="1143000"/>
            <a:ext cx="8445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F</a:t>
            </a:r>
          </a:p>
          <a:p>
            <a:r>
              <a:rPr lang="en-US" b="1">
                <a:solidFill>
                  <a:srgbClr val="FF0000"/>
                </a:solidFill>
              </a:rPr>
              <a:t>I</a:t>
            </a:r>
          </a:p>
          <a:p>
            <a:r>
              <a:rPr lang="en-US" b="1">
                <a:solidFill>
                  <a:srgbClr val="FF0000"/>
                </a:solidFill>
              </a:rPr>
              <a:t>N  T</a:t>
            </a:r>
          </a:p>
          <a:p>
            <a:r>
              <a:rPr lang="en-US" b="1">
                <a:solidFill>
                  <a:srgbClr val="FF0000"/>
                </a:solidFill>
              </a:rPr>
              <a:t>G  R</a:t>
            </a:r>
          </a:p>
          <a:p>
            <a:r>
              <a:rPr lang="en-US" b="1">
                <a:solidFill>
                  <a:srgbClr val="FF0000"/>
                </a:solidFill>
              </a:rPr>
              <a:t>E   I</a:t>
            </a:r>
          </a:p>
          <a:p>
            <a:r>
              <a:rPr lang="en-US" b="1">
                <a:solidFill>
                  <a:srgbClr val="FF0000"/>
                </a:solidFill>
              </a:rPr>
              <a:t>R  G</a:t>
            </a:r>
          </a:p>
          <a:p>
            <a:r>
              <a:rPr lang="en-US" b="1">
                <a:solidFill>
                  <a:srgbClr val="FF0000"/>
                </a:solidFill>
              </a:rPr>
              <a:t>     G</a:t>
            </a:r>
          </a:p>
          <a:p>
            <a:r>
              <a:rPr lang="en-US" b="1">
                <a:solidFill>
                  <a:srgbClr val="FF0000"/>
                </a:solidFill>
              </a:rPr>
              <a:t>O  E</a:t>
            </a:r>
          </a:p>
          <a:p>
            <a:r>
              <a:rPr lang="en-US" b="1">
                <a:solidFill>
                  <a:srgbClr val="FF0000"/>
                </a:solidFill>
              </a:rPr>
              <a:t>F  R</a:t>
            </a:r>
          </a:p>
          <a:p>
            <a:r>
              <a:rPr lang="en-US" b="1">
                <a:solidFill>
                  <a:srgbClr val="FF0000"/>
                </a:solidFill>
              </a:rPr>
              <a:t>F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71788" y="381000"/>
            <a:ext cx="4802187" cy="608013"/>
          </a:xfrm>
        </p:spPr>
        <p:txBody>
          <a:bodyPr/>
          <a:lstStyle/>
          <a:p>
            <a:r>
              <a:rPr lang="en-US" sz="4400" smtClean="0"/>
              <a:t>TACTICAL LOAD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371600"/>
            <a:ext cx="8763000" cy="472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smtClean="0"/>
              <a:t>Make weapon ready for threat confrontation</a:t>
            </a:r>
          </a:p>
          <a:p>
            <a:r>
              <a:rPr lang="en-US" sz="3600" smtClean="0"/>
              <a:t>Remove from rack, muzzle in safe direction</a:t>
            </a:r>
          </a:p>
          <a:p>
            <a:r>
              <a:rPr lang="en-US" sz="3600" smtClean="0"/>
              <a:t>Depress action lock, rack action fully to rear</a:t>
            </a:r>
          </a:p>
          <a:p>
            <a:r>
              <a:rPr lang="en-US" sz="3600" smtClean="0"/>
              <a:t>Release action lock, close action fully</a:t>
            </a:r>
          </a:p>
          <a:p>
            <a:r>
              <a:rPr lang="en-US" sz="3600" smtClean="0"/>
              <a:t>Weapon now has round chambered and</a:t>
            </a:r>
            <a:br>
              <a:rPr lang="en-US" sz="3600" smtClean="0"/>
            </a:br>
            <a:r>
              <a:rPr lang="en-US" sz="3600" smtClean="0"/>
              <a:t>can be fired after safety is disengaged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10287000" cy="715963"/>
          </a:xfrm>
          <a:noFill/>
        </p:spPr>
        <p:txBody>
          <a:bodyPr wrap="square"/>
          <a:lstStyle/>
          <a:p>
            <a:pPr>
              <a:lnSpc>
                <a:spcPct val="100000"/>
              </a:lnSpc>
            </a:pPr>
            <a:r>
              <a:rPr lang="en-US" sz="4400" smtClean="0">
                <a:solidFill>
                  <a:srgbClr val="FAFD00"/>
                </a:solidFill>
              </a:rPr>
              <a:t>Firearm Safety Rules</a:t>
            </a:r>
          </a:p>
        </p:txBody>
      </p:sp>
      <p:sp>
        <p:nvSpPr>
          <p:cNvPr id="19459" name="Content Placeholder 3"/>
          <p:cNvSpPr>
            <a:spLocks noGrp="1"/>
          </p:cNvSpPr>
          <p:nvPr>
            <p:ph sz="half" idx="1"/>
          </p:nvPr>
        </p:nvSpPr>
        <p:spPr bwMode="auto">
          <a:xfrm>
            <a:off x="495300" y="1524000"/>
            <a:ext cx="8991600" cy="4983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smtClean="0"/>
              <a:t>Treat all firearms as if they are loaded – ALWAYS</a:t>
            </a:r>
          </a:p>
          <a:p>
            <a:r>
              <a:rPr lang="en-US" sz="3600" smtClean="0"/>
              <a:t>Keep your muzzle pointed in a safe direction at all times</a:t>
            </a:r>
          </a:p>
          <a:p>
            <a:r>
              <a:rPr lang="en-US" sz="3600" smtClean="0"/>
              <a:t>Keep your finger off the trigger until on target and you have made the decision to shoot</a:t>
            </a:r>
          </a:p>
          <a:p>
            <a:r>
              <a:rPr lang="en-US" sz="3600" smtClean="0"/>
              <a:t>Know your target and what is beyond it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574675" y="571500"/>
            <a:ext cx="9137650" cy="602456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685800" y="152400"/>
            <a:ext cx="9067800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49212" tIns="19050" rIns="49212" bIns="19050">
            <a:spAutoFit/>
          </a:bodyPr>
          <a:lstStyle/>
          <a:p>
            <a:pPr algn="ctr" defTabSz="933450">
              <a:defRPr/>
            </a:pPr>
            <a:r>
              <a:rPr lang="en-US" sz="36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Shotgun Carry Condition Chart</a:t>
            </a:r>
          </a:p>
        </p:txBody>
      </p:sp>
      <p:sp>
        <p:nvSpPr>
          <p:cNvPr id="84996" name="Rectangle 5"/>
          <p:cNvSpPr>
            <a:spLocks noChangeArrowheads="1"/>
          </p:cNvSpPr>
          <p:nvPr/>
        </p:nvSpPr>
        <p:spPr bwMode="auto">
          <a:xfrm>
            <a:off x="342900" y="1143000"/>
            <a:ext cx="8202613" cy="527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9212" tIns="19050" rIns="49212" bIns="19050">
            <a:spAutoFit/>
          </a:bodyPr>
          <a:lstStyle/>
          <a:p>
            <a:pPr defTabSz="933450"/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	Unloaded </a:t>
            </a:r>
            <a:r>
              <a:rPr lang="en-US" sz="2200" b="1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            Action Open, Chamber Empty</a:t>
            </a:r>
          </a:p>
          <a:p>
            <a:pPr defTabSz="933450"/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	Condition               Magazine Empty</a:t>
            </a:r>
          </a:p>
          <a:p>
            <a:pPr defTabSz="933450"/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	                                   Safety  "</a:t>
            </a:r>
            <a:r>
              <a:rPr lang="en-US" sz="2200" b="1">
                <a:solidFill>
                  <a:srgbClr val="00FF00"/>
                </a:solidFill>
                <a:latin typeface="Arial Rounded MT Bold" pitchFamily="34" charset="0"/>
              </a:rPr>
              <a:t>ON</a:t>
            </a:r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"</a:t>
            </a:r>
          </a:p>
          <a:p>
            <a:pPr defTabSz="933450"/>
            <a:endParaRPr lang="en-US" sz="2200" b="1">
              <a:solidFill>
                <a:schemeClr val="tx2"/>
              </a:solidFill>
              <a:latin typeface="Arial Rounded MT Bold" pitchFamily="34" charset="0"/>
            </a:endParaRPr>
          </a:p>
          <a:p>
            <a:pPr defTabSz="933450"/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	Transport</a:t>
            </a:r>
            <a:r>
              <a:rPr lang="en-US" sz="2200" b="1">
                <a:solidFill>
                  <a:srgbClr val="FFFF00"/>
                </a:solidFill>
                <a:latin typeface="Arial Rounded MT Bold" pitchFamily="34" charset="0"/>
              </a:rPr>
              <a:t>   </a:t>
            </a:r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            Action Closed, Chamber Empty </a:t>
            </a:r>
          </a:p>
          <a:p>
            <a:pPr defTabSz="933450"/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	Condition                Loaded Magazine, </a:t>
            </a:r>
          </a:p>
          <a:p>
            <a:pPr defTabSz="933450"/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	(Admin)                    Safety  "</a:t>
            </a:r>
            <a:r>
              <a:rPr lang="en-US" sz="2200" b="1">
                <a:solidFill>
                  <a:srgbClr val="00FF00"/>
                </a:solidFill>
                <a:latin typeface="Arial Rounded MT Bold" pitchFamily="34" charset="0"/>
              </a:rPr>
              <a:t>ON</a:t>
            </a:r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"</a:t>
            </a:r>
          </a:p>
          <a:p>
            <a:pPr defTabSz="933450"/>
            <a:endParaRPr lang="en-US" sz="2200" b="1">
              <a:solidFill>
                <a:schemeClr val="tx2"/>
              </a:solidFill>
              <a:latin typeface="Arial Rounded MT Bold" pitchFamily="34" charset="0"/>
            </a:endParaRPr>
          </a:p>
          <a:p>
            <a:pPr defTabSz="933450"/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	Tactical                   Action Closed,  Loaded Chamber,</a:t>
            </a:r>
          </a:p>
          <a:p>
            <a:pPr defTabSz="933450"/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	Condition                Magazine Full</a:t>
            </a:r>
          </a:p>
          <a:p>
            <a:pPr defTabSz="933450"/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	                                    Safety "</a:t>
            </a:r>
            <a:r>
              <a:rPr lang="en-US" sz="2200" b="1">
                <a:solidFill>
                  <a:srgbClr val="00FF00"/>
                </a:solidFill>
                <a:latin typeface="Arial Rounded MT Bold" pitchFamily="34" charset="0"/>
              </a:rPr>
              <a:t>ON</a:t>
            </a:r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"</a:t>
            </a:r>
          </a:p>
          <a:p>
            <a:pPr defTabSz="933450"/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 </a:t>
            </a:r>
          </a:p>
          <a:p>
            <a:pPr defTabSz="933450"/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         	</a:t>
            </a:r>
            <a:r>
              <a:rPr lang="en-US" sz="3200" b="1">
                <a:solidFill>
                  <a:srgbClr val="FFFF00"/>
                </a:solidFill>
                <a:latin typeface="Arial Rounded MT Bold" pitchFamily="34" charset="0"/>
              </a:rPr>
              <a:t>Firing   </a:t>
            </a:r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             Action Closed,  Loaded Chamber,</a:t>
            </a:r>
          </a:p>
          <a:p>
            <a:pPr defTabSz="933450"/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        	Condition                 Magazine Full</a:t>
            </a:r>
          </a:p>
          <a:p>
            <a:pPr defTabSz="933450"/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                                                   Safety  "</a:t>
            </a:r>
            <a:r>
              <a:rPr lang="en-US" sz="2200" b="1">
                <a:solidFill>
                  <a:schemeClr val="accent1"/>
                </a:solidFill>
                <a:latin typeface="Arial Rounded MT Bold" pitchFamily="34" charset="0"/>
              </a:rPr>
              <a:t>OFF</a:t>
            </a:r>
            <a:r>
              <a:rPr lang="en-US" sz="2200" b="1">
                <a:solidFill>
                  <a:schemeClr val="tx2"/>
                </a:solidFill>
                <a:latin typeface="Arial Rounded MT Bold" pitchFamily="34" charset="0"/>
              </a:rPr>
              <a:t>" </a:t>
            </a:r>
          </a:p>
        </p:txBody>
      </p:sp>
      <p:sp>
        <p:nvSpPr>
          <p:cNvPr id="84997" name="Line 6"/>
          <p:cNvSpPr>
            <a:spLocks noChangeShapeType="1"/>
          </p:cNvSpPr>
          <p:nvPr/>
        </p:nvSpPr>
        <p:spPr bwMode="auto">
          <a:xfrm flipV="1">
            <a:off x="190500" y="1066800"/>
            <a:ext cx="9105900" cy="0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998" name="Line 7"/>
          <p:cNvSpPr>
            <a:spLocks noChangeShapeType="1"/>
          </p:cNvSpPr>
          <p:nvPr/>
        </p:nvSpPr>
        <p:spPr bwMode="auto">
          <a:xfrm>
            <a:off x="1219200" y="1066800"/>
            <a:ext cx="0" cy="5410200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999" name="Line 8"/>
          <p:cNvSpPr>
            <a:spLocks noChangeShapeType="1"/>
          </p:cNvSpPr>
          <p:nvPr/>
        </p:nvSpPr>
        <p:spPr bwMode="auto">
          <a:xfrm>
            <a:off x="1219200" y="2362200"/>
            <a:ext cx="8077200" cy="0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00" name="Line 9"/>
          <p:cNvSpPr>
            <a:spLocks noChangeShapeType="1"/>
          </p:cNvSpPr>
          <p:nvPr/>
        </p:nvSpPr>
        <p:spPr bwMode="auto">
          <a:xfrm>
            <a:off x="1219200" y="3733800"/>
            <a:ext cx="8077200" cy="0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01" name="Line 10"/>
          <p:cNvSpPr>
            <a:spLocks noChangeShapeType="1"/>
          </p:cNvSpPr>
          <p:nvPr/>
        </p:nvSpPr>
        <p:spPr bwMode="auto">
          <a:xfrm>
            <a:off x="3581400" y="1066800"/>
            <a:ext cx="0" cy="5410200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02" name="Line 11"/>
          <p:cNvSpPr>
            <a:spLocks noChangeShapeType="1"/>
          </p:cNvSpPr>
          <p:nvPr/>
        </p:nvSpPr>
        <p:spPr bwMode="auto">
          <a:xfrm>
            <a:off x="190500" y="5029200"/>
            <a:ext cx="9105900" cy="0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03" name="Line 13"/>
          <p:cNvSpPr>
            <a:spLocks noChangeShapeType="1"/>
          </p:cNvSpPr>
          <p:nvPr/>
        </p:nvSpPr>
        <p:spPr bwMode="auto">
          <a:xfrm>
            <a:off x="9296400" y="1066800"/>
            <a:ext cx="0" cy="5486400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04" name="Line 14"/>
          <p:cNvSpPr>
            <a:spLocks noChangeShapeType="1"/>
          </p:cNvSpPr>
          <p:nvPr/>
        </p:nvSpPr>
        <p:spPr bwMode="auto">
          <a:xfrm>
            <a:off x="1219200" y="6477000"/>
            <a:ext cx="8077200" cy="0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05" name="Line 15"/>
          <p:cNvSpPr>
            <a:spLocks noChangeShapeType="1"/>
          </p:cNvSpPr>
          <p:nvPr/>
        </p:nvSpPr>
        <p:spPr bwMode="auto">
          <a:xfrm flipV="1">
            <a:off x="190500" y="1066800"/>
            <a:ext cx="0" cy="3962400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06" name="TextBox 13"/>
          <p:cNvSpPr txBox="1">
            <a:spLocks noChangeArrowheads="1"/>
          </p:cNvSpPr>
          <p:nvPr/>
        </p:nvSpPr>
        <p:spPr bwMode="auto">
          <a:xfrm>
            <a:off x="266700" y="1143000"/>
            <a:ext cx="8445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F</a:t>
            </a:r>
          </a:p>
          <a:p>
            <a:r>
              <a:rPr lang="en-US" b="1">
                <a:solidFill>
                  <a:srgbClr val="FF0000"/>
                </a:solidFill>
              </a:rPr>
              <a:t>I</a:t>
            </a:r>
          </a:p>
          <a:p>
            <a:r>
              <a:rPr lang="en-US" b="1">
                <a:solidFill>
                  <a:srgbClr val="FF0000"/>
                </a:solidFill>
              </a:rPr>
              <a:t>N  T</a:t>
            </a:r>
          </a:p>
          <a:p>
            <a:r>
              <a:rPr lang="en-US" b="1">
                <a:solidFill>
                  <a:srgbClr val="FF0000"/>
                </a:solidFill>
              </a:rPr>
              <a:t>G  R</a:t>
            </a:r>
          </a:p>
          <a:p>
            <a:r>
              <a:rPr lang="en-US" b="1">
                <a:solidFill>
                  <a:srgbClr val="FF0000"/>
                </a:solidFill>
              </a:rPr>
              <a:t>E   I</a:t>
            </a:r>
          </a:p>
          <a:p>
            <a:r>
              <a:rPr lang="en-US" b="1">
                <a:solidFill>
                  <a:srgbClr val="FF0000"/>
                </a:solidFill>
              </a:rPr>
              <a:t>R  G</a:t>
            </a:r>
          </a:p>
          <a:p>
            <a:r>
              <a:rPr lang="en-US" b="1">
                <a:solidFill>
                  <a:srgbClr val="FF0000"/>
                </a:solidFill>
              </a:rPr>
              <a:t>     G</a:t>
            </a:r>
          </a:p>
          <a:p>
            <a:r>
              <a:rPr lang="en-US" b="1">
                <a:solidFill>
                  <a:srgbClr val="FF0000"/>
                </a:solidFill>
              </a:rPr>
              <a:t>O  E</a:t>
            </a:r>
          </a:p>
          <a:p>
            <a:r>
              <a:rPr lang="en-US" b="1">
                <a:solidFill>
                  <a:srgbClr val="FF0000"/>
                </a:solidFill>
              </a:rPr>
              <a:t>F  R</a:t>
            </a:r>
          </a:p>
          <a:p>
            <a:r>
              <a:rPr lang="en-US" b="1">
                <a:solidFill>
                  <a:srgbClr val="FF0000"/>
                </a:solidFill>
              </a:rPr>
              <a:t>F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341688" y="381000"/>
            <a:ext cx="3862387" cy="614363"/>
          </a:xfrm>
        </p:spPr>
        <p:txBody>
          <a:bodyPr/>
          <a:lstStyle/>
          <a:p>
            <a:r>
              <a:rPr lang="en-US" sz="4400" smtClean="0"/>
              <a:t>FIRING MODE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371600"/>
            <a:ext cx="8763000" cy="472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smtClean="0"/>
              <a:t>When the decision to employ deadly force has been made</a:t>
            </a:r>
          </a:p>
          <a:p>
            <a:r>
              <a:rPr lang="en-US" sz="3600" smtClean="0"/>
              <a:t>Safety OFF</a:t>
            </a:r>
          </a:p>
          <a:p>
            <a:r>
              <a:rPr lang="en-US" sz="3600" smtClean="0"/>
              <a:t>Sights lined up on target</a:t>
            </a:r>
          </a:p>
          <a:p>
            <a:r>
              <a:rPr lang="en-US" sz="3600" smtClean="0"/>
              <a:t>Double check what is behind target</a:t>
            </a:r>
          </a:p>
          <a:p>
            <a:r>
              <a:rPr lang="en-US" sz="3600" smtClean="0"/>
              <a:t>Finger ON trigger when on target</a:t>
            </a:r>
          </a:p>
          <a:p>
            <a:r>
              <a:rPr lang="en-US" sz="3600" smtClean="0"/>
              <a:t>Fire if necessary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381000"/>
            <a:ext cx="5578475" cy="608013"/>
          </a:xfrm>
        </p:spPr>
        <p:txBody>
          <a:bodyPr/>
          <a:lstStyle/>
          <a:p>
            <a:r>
              <a:rPr lang="en-US" sz="4400" smtClean="0"/>
              <a:t>TACTICAL RELOAD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371600"/>
            <a:ext cx="8763000" cy="472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smtClean="0"/>
              <a:t>To replace rounds expended in gunfight</a:t>
            </a:r>
            <a:br>
              <a:rPr lang="en-US" sz="3600" smtClean="0"/>
            </a:br>
            <a:r>
              <a:rPr lang="en-US" sz="3600" smtClean="0"/>
              <a:t>  </a:t>
            </a:r>
            <a:r>
              <a:rPr lang="en-US" sz="3600" b="1" i="1" smtClean="0"/>
              <a:t>“Replace what you shot”</a:t>
            </a:r>
            <a:br>
              <a:rPr lang="en-US" sz="3600" b="1" i="1" smtClean="0"/>
            </a:br>
            <a:r>
              <a:rPr lang="en-US" sz="3600" b="1" i="1" smtClean="0"/>
              <a:t>  “Top Off”</a:t>
            </a:r>
          </a:p>
          <a:p>
            <a:r>
              <a:rPr lang="en-US" sz="3600" smtClean="0"/>
              <a:t>Finger OFF trigger</a:t>
            </a:r>
          </a:p>
          <a:p>
            <a:r>
              <a:rPr lang="en-US" sz="3600" smtClean="0"/>
              <a:t>Performed with support hand</a:t>
            </a:r>
          </a:p>
          <a:p>
            <a:r>
              <a:rPr lang="en-US" sz="3600" smtClean="0"/>
              <a:t>Best performed behind cover</a:t>
            </a:r>
          </a:p>
          <a:p>
            <a:r>
              <a:rPr lang="en-US" sz="3600" smtClean="0"/>
              <a:t>Stay focused on threat, not on reload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5" descr="C:\Documents and Settings\Owner\My Documents\MLEFIAA\FIDC\SHOTGUN INSTRUCTOR CLASS\GRAPHICS\loading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771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381000"/>
            <a:ext cx="5578475" cy="608013"/>
          </a:xfrm>
        </p:spPr>
        <p:txBody>
          <a:bodyPr/>
          <a:lstStyle/>
          <a:p>
            <a:r>
              <a:rPr lang="en-US" sz="4400" smtClean="0"/>
              <a:t>TACTICAL RELOAD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6108" y="5638800"/>
            <a:ext cx="83746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i="1" dirty="0" smtClean="0">
                <a:solidFill>
                  <a:srgbClr val="FF0000"/>
                </a:solidFill>
                <a:latin typeface="Arial Rounded MT Bold" pitchFamily="34" charset="0"/>
              </a:rPr>
              <a:t>Replace what you shoot!</a:t>
            </a:r>
            <a:endParaRPr lang="en-US" sz="5400" i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75" y="381000"/>
            <a:ext cx="6323013" cy="608013"/>
          </a:xfrm>
        </p:spPr>
        <p:txBody>
          <a:bodyPr/>
          <a:lstStyle/>
          <a:p>
            <a:r>
              <a:rPr lang="en-US" sz="4400" smtClean="0"/>
              <a:t>EMERGENCY RELOAD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371600"/>
            <a:ext cx="8763000" cy="472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smtClean="0"/>
              <a:t>aka </a:t>
            </a:r>
            <a:r>
              <a:rPr lang="en-US" sz="3600" b="1" i="1" smtClean="0"/>
              <a:t>“Combat Reload or Combat Load”</a:t>
            </a:r>
            <a:endParaRPr lang="en-US" sz="3600" smtClean="0"/>
          </a:p>
          <a:p>
            <a:r>
              <a:rPr lang="en-US" sz="3600" smtClean="0"/>
              <a:t>Performed when shotgun is shot dry</a:t>
            </a:r>
          </a:p>
          <a:p>
            <a:r>
              <a:rPr lang="en-US" sz="3600" smtClean="0"/>
              <a:t>Action is left open, depress muzzle</a:t>
            </a:r>
          </a:p>
          <a:p>
            <a:r>
              <a:rPr lang="en-US" sz="3600" smtClean="0"/>
              <a:t>Support hand drops 1 round into ejection port</a:t>
            </a:r>
          </a:p>
          <a:p>
            <a:r>
              <a:rPr lang="en-US" sz="3600" smtClean="0"/>
              <a:t>Close action and fire if necessary</a:t>
            </a:r>
          </a:p>
          <a:p>
            <a:r>
              <a:rPr lang="en-US" sz="3600" smtClean="0"/>
              <a:t>Finish reloading by Topping Off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5" descr="C:\Documents and Settings\Owner\My Documents\MLEFIAA\FIDC\SHOTGUN INSTRUCTOR CLASS\GRAPHICS\combat load 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771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75" y="381000"/>
            <a:ext cx="6323013" cy="608013"/>
          </a:xfrm>
        </p:spPr>
        <p:txBody>
          <a:bodyPr/>
          <a:lstStyle/>
          <a:p>
            <a:r>
              <a:rPr lang="en-US" sz="4400" smtClean="0"/>
              <a:t>EMERGENCY RELOAD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4" descr="C:\Documents and Settings\Todd\My Documents\MLEFIAA\FIDC\COMPLETE FIDC\RIFLE &amp; SHOTGUN INSTRUCTOR\SHOTGUN INSTRUCTOR CLASS\GRAPHICS\combat load 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10287000" cy="771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9" name="Rectangle 3"/>
          <p:cNvSpPr>
            <a:spLocks noGrp="1" noChangeArrowheads="1"/>
          </p:cNvSpPr>
          <p:nvPr>
            <p:ph type="title"/>
          </p:nvPr>
        </p:nvSpPr>
        <p:spPr>
          <a:xfrm>
            <a:off x="1901825" y="381000"/>
            <a:ext cx="6742113" cy="608013"/>
          </a:xfrm>
        </p:spPr>
        <p:txBody>
          <a:bodyPr/>
          <a:lstStyle/>
          <a:p>
            <a:r>
              <a:rPr lang="en-US" sz="4400" smtClean="0"/>
              <a:t>EMERGENCY RELOAD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688" y="381000"/>
            <a:ext cx="8437562" cy="928688"/>
          </a:xfrm>
        </p:spPr>
        <p:txBody>
          <a:bodyPr/>
          <a:lstStyle/>
          <a:p>
            <a:r>
              <a:rPr lang="en-US" sz="4400" smtClean="0"/>
              <a:t>ADMINISTRATIVE DOWNLOAD</a:t>
            </a:r>
            <a:br>
              <a:rPr lang="en-US" sz="4400" smtClean="0"/>
            </a:br>
            <a:r>
              <a:rPr lang="en-US" sz="2400" smtClean="0"/>
              <a:t>Pump Shotguns</a:t>
            </a:r>
            <a:endParaRPr lang="en-US" sz="4400" smtClean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8915400" cy="5181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3600" smtClean="0"/>
              <a:t>Safe direction, safety ON, clear of bystanders</a:t>
            </a:r>
          </a:p>
          <a:p>
            <a:pPr>
              <a:lnSpc>
                <a:spcPct val="90000"/>
              </a:lnSpc>
            </a:pPr>
            <a:r>
              <a:rPr lang="en-US" sz="3600" smtClean="0"/>
              <a:t>With off hand over ejection port, open action</a:t>
            </a:r>
          </a:p>
          <a:p>
            <a:pPr>
              <a:lnSpc>
                <a:spcPct val="90000"/>
              </a:lnSpc>
            </a:pPr>
            <a:r>
              <a:rPr lang="en-US" sz="3600" smtClean="0"/>
              <a:t>Catch and pocket round as it ejects</a:t>
            </a:r>
          </a:p>
          <a:p>
            <a:pPr>
              <a:lnSpc>
                <a:spcPct val="90000"/>
              </a:lnSpc>
            </a:pPr>
            <a:r>
              <a:rPr lang="en-US" sz="3600" smtClean="0"/>
              <a:t>Roll shotgun to dump next round into hand</a:t>
            </a:r>
          </a:p>
          <a:p>
            <a:pPr>
              <a:lnSpc>
                <a:spcPct val="90000"/>
              </a:lnSpc>
            </a:pPr>
            <a:r>
              <a:rPr lang="en-US" sz="3600" smtClean="0"/>
              <a:t>Pocket round and check for empty chamber</a:t>
            </a:r>
          </a:p>
          <a:p>
            <a:pPr>
              <a:lnSpc>
                <a:spcPct val="90000"/>
              </a:lnSpc>
            </a:pPr>
            <a:r>
              <a:rPr lang="en-US" sz="3600" smtClean="0"/>
              <a:t>Close action</a:t>
            </a:r>
          </a:p>
          <a:p>
            <a:pPr>
              <a:lnSpc>
                <a:spcPct val="90000"/>
              </a:lnSpc>
            </a:pPr>
            <a:r>
              <a:rPr lang="en-US" sz="3600" smtClean="0"/>
              <a:t>Reload the 2 rounds into the magazine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688" y="381000"/>
            <a:ext cx="8437562" cy="928688"/>
          </a:xfrm>
        </p:spPr>
        <p:txBody>
          <a:bodyPr/>
          <a:lstStyle/>
          <a:p>
            <a:r>
              <a:rPr lang="en-US" sz="4400" smtClean="0"/>
              <a:t>ADMINISTRATIVE DOWNLOAD</a:t>
            </a:r>
            <a:br>
              <a:rPr lang="en-US" sz="4400" smtClean="0"/>
            </a:br>
            <a:r>
              <a:rPr lang="en-US" sz="2400" smtClean="0"/>
              <a:t>Benelli Semi-Auto Shotguns</a:t>
            </a:r>
            <a:endParaRPr lang="en-US" sz="4400" smtClean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52600"/>
            <a:ext cx="8915400" cy="480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3600" smtClean="0"/>
              <a:t>Safe direction, safety ON, clear of bystanders</a:t>
            </a:r>
          </a:p>
          <a:p>
            <a:pPr>
              <a:lnSpc>
                <a:spcPct val="90000"/>
              </a:lnSpc>
            </a:pPr>
            <a:r>
              <a:rPr lang="en-US" sz="3600" smtClean="0"/>
              <a:t>Pull bolt handle to rear</a:t>
            </a:r>
          </a:p>
          <a:p>
            <a:pPr>
              <a:lnSpc>
                <a:spcPct val="90000"/>
              </a:lnSpc>
            </a:pPr>
            <a:r>
              <a:rPr lang="en-US" sz="3600" smtClean="0"/>
              <a:t>Pick round off extractor</a:t>
            </a:r>
          </a:p>
          <a:p>
            <a:pPr>
              <a:lnSpc>
                <a:spcPct val="90000"/>
              </a:lnSpc>
            </a:pPr>
            <a:r>
              <a:rPr lang="en-US" sz="3600" smtClean="0"/>
              <a:t>Close action</a:t>
            </a:r>
          </a:p>
          <a:p>
            <a:pPr>
              <a:lnSpc>
                <a:spcPct val="90000"/>
              </a:lnSpc>
            </a:pPr>
            <a:r>
              <a:rPr lang="en-US" sz="3600" smtClean="0"/>
              <a:t>Reload the round into the magazine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688" y="381000"/>
            <a:ext cx="8437562" cy="928688"/>
          </a:xfrm>
        </p:spPr>
        <p:txBody>
          <a:bodyPr/>
          <a:lstStyle/>
          <a:p>
            <a:r>
              <a:rPr lang="en-US" sz="4400" smtClean="0"/>
              <a:t>ADMINISTRATIVE DOWNLOAD</a:t>
            </a:r>
            <a:br>
              <a:rPr lang="en-US" sz="4400" smtClean="0"/>
            </a:br>
            <a:r>
              <a:rPr lang="en-US" sz="2400" smtClean="0"/>
              <a:t>Remington Semi-Auto Shotguns</a:t>
            </a:r>
            <a:endParaRPr lang="en-US" sz="4400" smtClean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52600"/>
            <a:ext cx="8915400" cy="480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3600" smtClean="0"/>
              <a:t>Safe direction, safety ON, clear of bystanders</a:t>
            </a:r>
          </a:p>
          <a:p>
            <a:pPr>
              <a:lnSpc>
                <a:spcPct val="90000"/>
              </a:lnSpc>
            </a:pPr>
            <a:r>
              <a:rPr lang="en-US" sz="3600" smtClean="0"/>
              <a:t>Pull bolt handle to rear</a:t>
            </a:r>
          </a:p>
          <a:p>
            <a:pPr>
              <a:lnSpc>
                <a:spcPct val="90000"/>
              </a:lnSpc>
            </a:pPr>
            <a:r>
              <a:rPr lang="en-US" sz="3600" smtClean="0"/>
              <a:t>Pick round off extractor</a:t>
            </a:r>
          </a:p>
          <a:p>
            <a:pPr>
              <a:lnSpc>
                <a:spcPct val="90000"/>
              </a:lnSpc>
            </a:pPr>
            <a:r>
              <a:rPr lang="en-US" sz="3600" smtClean="0"/>
              <a:t>Close action</a:t>
            </a:r>
          </a:p>
          <a:p>
            <a:pPr>
              <a:lnSpc>
                <a:spcPct val="90000"/>
              </a:lnSpc>
            </a:pPr>
            <a:r>
              <a:rPr lang="en-US" sz="3600" smtClean="0"/>
              <a:t>Reload the round into the magazine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074"/>
          <p:cNvSpPr>
            <a:spLocks noGrp="1" noChangeArrowheads="1"/>
          </p:cNvSpPr>
          <p:nvPr>
            <p:ph type="title"/>
          </p:nvPr>
        </p:nvSpPr>
        <p:spPr>
          <a:xfrm>
            <a:off x="1409700" y="609600"/>
            <a:ext cx="7604125" cy="715963"/>
          </a:xfrm>
        </p:spPr>
        <p:txBody>
          <a:bodyPr wrap="square"/>
          <a:lstStyle/>
          <a:p>
            <a:pPr>
              <a:lnSpc>
                <a:spcPct val="100000"/>
              </a:lnSpc>
              <a:defRPr/>
            </a:pPr>
            <a:r>
              <a:rPr lang="en-US" sz="4400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Purpose of the Shotgun</a:t>
            </a:r>
          </a:p>
        </p:txBody>
      </p:sp>
      <p:sp>
        <p:nvSpPr>
          <p:cNvPr id="20483" name="Rectangle 3075"/>
          <p:cNvSpPr>
            <a:spLocks noChangeArrowheads="1"/>
          </p:cNvSpPr>
          <p:nvPr/>
        </p:nvSpPr>
        <p:spPr bwMode="auto">
          <a:xfrm>
            <a:off x="495300" y="2286000"/>
            <a:ext cx="9144000" cy="311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9212" tIns="19050" rIns="49212" bIns="19050">
            <a:spAutoFit/>
          </a:bodyPr>
          <a:lstStyle/>
          <a:p>
            <a:pPr algn="just" defTabSz="933450"/>
            <a:r>
              <a:rPr lang="en-US" sz="4000" b="1">
                <a:latin typeface="Helvetica" charset="0"/>
              </a:rPr>
              <a:t>To provide the police officer with a versatile multipurpose large bore weapon capable of safely engaging targets beyond the typical range of the service pistol.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46238" y="381000"/>
            <a:ext cx="7253287" cy="608013"/>
          </a:xfrm>
        </p:spPr>
        <p:txBody>
          <a:bodyPr/>
          <a:lstStyle/>
          <a:p>
            <a:r>
              <a:rPr lang="en-US" sz="4400" smtClean="0"/>
              <a:t>UNLOADING PROCEDURE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8991600" cy="5105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smtClean="0"/>
              <a:t>To completely empty the shotgun</a:t>
            </a:r>
          </a:p>
          <a:p>
            <a:r>
              <a:rPr lang="en-US" sz="3600" smtClean="0"/>
              <a:t>Safe direction, safety ON</a:t>
            </a:r>
          </a:p>
          <a:p>
            <a:r>
              <a:rPr lang="en-US" sz="3600" smtClean="0"/>
              <a:t>Perform all steps in Download except reloading back to magazine</a:t>
            </a:r>
          </a:p>
          <a:p>
            <a:r>
              <a:rPr lang="en-US" sz="3600" smtClean="0"/>
              <a:t>Manipulate shell latches to release rounds in</a:t>
            </a:r>
            <a:br>
              <a:rPr lang="en-US" sz="3600" smtClean="0"/>
            </a:br>
            <a:r>
              <a:rPr lang="en-US" sz="3600" smtClean="0"/>
              <a:t>magazine one at a time</a:t>
            </a:r>
          </a:p>
          <a:p>
            <a:r>
              <a:rPr lang="en-US" sz="3600" smtClean="0"/>
              <a:t>Double check for empty chamber</a:t>
            </a:r>
          </a:p>
          <a:p>
            <a:r>
              <a:rPr lang="en-US" sz="3600" smtClean="0"/>
              <a:t>Visually confirm empty chamber &amp; magazine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3" descr="C:\Documents and Settings\Todd\My Documents\MLEFIAA\FIDC\COMPLETE FIDC\RIFLE &amp; SHOTGUN INSTRUCTOR\SHOTGUN INSTRUCTOR CLASS\GRAPHICS\unload 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771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85800"/>
            <a:ext cx="7526338" cy="517525"/>
          </a:xfrm>
        </p:spPr>
        <p:txBody>
          <a:bodyPr wrap="square"/>
          <a:lstStyle/>
          <a:p>
            <a:r>
              <a:rPr lang="en-US" smtClean="0">
                <a:solidFill>
                  <a:srgbClr val="FAFD00"/>
                </a:solidFill>
              </a:rPr>
              <a:t>Double Check - Chamber Is EMPTY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3900" y="381000"/>
            <a:ext cx="1036638" cy="517525"/>
          </a:xfrm>
        </p:spPr>
        <p:txBody>
          <a:bodyPr/>
          <a:lstStyle/>
          <a:p>
            <a:pPr>
              <a:defRPr/>
            </a:pPr>
            <a:r>
              <a:rPr lang="en-US" sz="4400" dirty="0" smtClean="0">
                <a:latin typeface="+mn-lt"/>
              </a:rPr>
              <a:t>Key Accessories</a:t>
            </a:r>
          </a:p>
        </p:txBody>
      </p:sp>
      <p:sp>
        <p:nvSpPr>
          <p:cNvPr id="97283" name="Content Placeholder 3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400" smtClean="0"/>
              <a:t>Sling</a:t>
            </a:r>
            <a:br>
              <a:rPr lang="en-US" sz="4400" smtClean="0"/>
            </a:br>
            <a:endParaRPr lang="en-US" sz="4400" smtClean="0"/>
          </a:p>
          <a:p>
            <a:r>
              <a:rPr lang="en-US" sz="4400" smtClean="0"/>
              <a:t>Spare Ammo</a:t>
            </a:r>
            <a:br>
              <a:rPr lang="en-US" sz="4400" smtClean="0"/>
            </a:br>
            <a:endParaRPr lang="en-US" sz="4400" smtClean="0"/>
          </a:p>
          <a:p>
            <a:r>
              <a:rPr lang="en-US" sz="4400" smtClean="0"/>
              <a:t>Light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47900" y="2743200"/>
            <a:ext cx="5792788" cy="979488"/>
          </a:xfrm>
        </p:spPr>
        <p:txBody>
          <a:bodyPr/>
          <a:lstStyle/>
          <a:p>
            <a:pPr>
              <a:defRPr/>
            </a:pPr>
            <a:r>
              <a:rPr lang="en-US" sz="7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075"/>
          <p:cNvSpPr>
            <a:spLocks noChangeArrowheads="1"/>
          </p:cNvSpPr>
          <p:nvPr/>
        </p:nvSpPr>
        <p:spPr bwMode="auto">
          <a:xfrm>
            <a:off x="495300" y="1600200"/>
            <a:ext cx="9144000" cy="1392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49212" tIns="19050" rIns="49212" bIns="19050">
            <a:spAutoFit/>
          </a:bodyPr>
          <a:lstStyle/>
          <a:p>
            <a:pPr algn="ctr" defTabSz="933450">
              <a:defRPr/>
            </a:pPr>
            <a:r>
              <a:rPr lang="en-US" sz="8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No!!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62100" y="685800"/>
            <a:ext cx="7159625" cy="744538"/>
          </a:xfrm>
        </p:spPr>
        <p:txBody>
          <a:bodyPr/>
          <a:lstStyle/>
          <a:p>
            <a:pPr>
              <a:defRPr/>
            </a:pPr>
            <a:r>
              <a:rPr lang="en-US" sz="5400" dirty="0" smtClean="0">
                <a:latin typeface="+mn-lt"/>
              </a:rPr>
              <a:t>Is the shotgun obsolete?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647700" y="3581400"/>
            <a:ext cx="8839200" cy="2157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49212" tIns="19050" rIns="49212" bIns="19050">
            <a:spAutoFit/>
          </a:bodyPr>
          <a:lstStyle/>
          <a:p>
            <a:pPr algn="ctr" defTabSz="933450">
              <a:lnSpc>
                <a:spcPct val="85000"/>
              </a:lnSpc>
              <a:defRPr/>
            </a:pPr>
            <a:r>
              <a:rPr lang="en-US" sz="5400" b="1" kern="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It is arguably the most versatile weapon in our inventory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8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/>
      <p:bldP spid="5" grpId="0"/>
    </p:bldLst>
  </p:timing>
</p:sld>
</file>

<file path=ppt/theme/theme1.xml><?xml version="1.0" encoding="utf-8"?>
<a:theme xmlns:a="http://schemas.openxmlformats.org/drawingml/2006/main" name="Mydocu~1">
  <a:themeElements>
    <a:clrScheme name="">
      <a:dk1>
        <a:srgbClr val="000000"/>
      </a:dk1>
      <a:lt1>
        <a:srgbClr val="00279F"/>
      </a:lt1>
      <a:dk2>
        <a:srgbClr val="000000"/>
      </a:dk2>
      <a:lt2>
        <a:srgbClr val="919191"/>
      </a:lt2>
      <a:accent1>
        <a:srgbClr val="FC0128"/>
      </a:accent1>
      <a:accent2>
        <a:srgbClr val="063DE8"/>
      </a:accent2>
      <a:accent3>
        <a:srgbClr val="AAACCD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FFFFFF"/>
      </a:folHlink>
    </a:clrScheme>
    <a:fontScheme name="Mydocu~1">
      <a:majorFont>
        <a:latin typeface="Helvetic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ydocu~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docu~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docu~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docu~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docu~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docu~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docu~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</TotalTime>
  <Pages>40</Pages>
  <Words>1140</Words>
  <Application>Microsoft Office PowerPoint</Application>
  <PresentationFormat>35mm Slides</PresentationFormat>
  <Paragraphs>360</Paragraphs>
  <Slides>83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4" baseType="lpstr">
      <vt:lpstr>Mydocu~1</vt:lpstr>
      <vt:lpstr>Slide 1</vt:lpstr>
      <vt:lpstr>Shotgun Instructor Module  Revised April 2012</vt:lpstr>
      <vt:lpstr>Authors</vt:lpstr>
      <vt:lpstr>GOAL</vt:lpstr>
      <vt:lpstr>Student Performance Objectives</vt:lpstr>
      <vt:lpstr>Slide 6</vt:lpstr>
      <vt:lpstr>Firearm Safety Rules</vt:lpstr>
      <vt:lpstr>Purpose of the Shotgun</vt:lpstr>
      <vt:lpstr>Is the shotgun obsolete?</vt:lpstr>
      <vt:lpstr>Police Shotgun Munitions</vt:lpstr>
      <vt:lpstr>Combat Range</vt:lpstr>
      <vt:lpstr>Combat Range</vt:lpstr>
      <vt:lpstr>Combat Range</vt:lpstr>
      <vt:lpstr>Buckshot Patterning</vt:lpstr>
      <vt:lpstr>00 bk, 3 yds</vt:lpstr>
      <vt:lpstr>00bk, 5 yds</vt:lpstr>
      <vt:lpstr>00 bk, 7 yds</vt:lpstr>
      <vt:lpstr>00 bk, 10 yds</vt:lpstr>
      <vt:lpstr>00 bk, 15 yds</vt:lpstr>
      <vt:lpstr>00 bk, 20 yds</vt:lpstr>
      <vt:lpstr>00 bk, 25 yds</vt:lpstr>
      <vt:lpstr> Buckshot Pattern Rule of Thumb</vt:lpstr>
      <vt:lpstr>Nomenclature</vt:lpstr>
      <vt:lpstr>Slide 24</vt:lpstr>
      <vt:lpstr>Slide 25</vt:lpstr>
      <vt:lpstr>Semi-automatic - recoil operated Benelli</vt:lpstr>
      <vt:lpstr>Slide 27</vt:lpstr>
      <vt:lpstr>Cyclic Operation </vt:lpstr>
      <vt:lpstr>Cyclic Operation </vt:lpstr>
      <vt:lpstr>Cyclic Operation </vt:lpstr>
      <vt:lpstr>Cyclic Operation </vt:lpstr>
      <vt:lpstr>Slide 32</vt:lpstr>
      <vt:lpstr>Fitting the Weapon to the Shooter</vt:lpstr>
      <vt:lpstr>Standard stock</vt:lpstr>
      <vt:lpstr>Youth or  Tactical stock</vt:lpstr>
      <vt:lpstr>Comparison of stock lengths</vt:lpstr>
      <vt:lpstr>Here Is Another Way</vt:lpstr>
      <vt:lpstr>Slide 38</vt:lpstr>
      <vt:lpstr>Shotgun Fundamentals</vt:lpstr>
      <vt:lpstr>Pump Shotgun Basics</vt:lpstr>
      <vt:lpstr>Pump Shotgun Basics</vt:lpstr>
      <vt:lpstr>Pump Shotgun Basics</vt:lpstr>
      <vt:lpstr>Pump Shotgun Basics</vt:lpstr>
      <vt:lpstr>Shotgun Fundamentals</vt:lpstr>
      <vt:lpstr>GRIP</vt:lpstr>
      <vt:lpstr>STANCE</vt:lpstr>
      <vt:lpstr>Slide 47</vt:lpstr>
      <vt:lpstr>Slide 48</vt:lpstr>
      <vt:lpstr>SIGHT PICTURE</vt:lpstr>
      <vt:lpstr>Sights</vt:lpstr>
      <vt:lpstr>Rifle Type Sights</vt:lpstr>
      <vt:lpstr>Rifle Sights</vt:lpstr>
      <vt:lpstr>Raised Bead Front Sight</vt:lpstr>
      <vt:lpstr>Bead Front Sight</vt:lpstr>
      <vt:lpstr>Bead Sights Correct Sight Picture</vt:lpstr>
      <vt:lpstr>Bead Sights Incorrect Sight Picture</vt:lpstr>
      <vt:lpstr>Ghost Ring Rear Sight</vt:lpstr>
      <vt:lpstr>Ghost Ring</vt:lpstr>
      <vt:lpstr>Trigger Control</vt:lpstr>
      <vt:lpstr>The EASIEST mounting procedure to teach the novice with the shotgun is from the  Low Ready</vt:lpstr>
      <vt:lpstr>LOW READY POSITION</vt:lpstr>
      <vt:lpstr>STOCK MOUNTING</vt:lpstr>
      <vt:lpstr>MOUNTING</vt:lpstr>
      <vt:lpstr>Slide 64</vt:lpstr>
      <vt:lpstr>UNLOADED</vt:lpstr>
      <vt:lpstr>Slide 66</vt:lpstr>
      <vt:lpstr>TRANSPORT LOAD</vt:lpstr>
      <vt:lpstr>Slide 68</vt:lpstr>
      <vt:lpstr>TACTICAL LOAD</vt:lpstr>
      <vt:lpstr>Slide 70</vt:lpstr>
      <vt:lpstr>FIRING MODE</vt:lpstr>
      <vt:lpstr>TACTICAL RELOAD</vt:lpstr>
      <vt:lpstr>TACTICAL RELOAD</vt:lpstr>
      <vt:lpstr>EMERGENCY RELOAD</vt:lpstr>
      <vt:lpstr>EMERGENCY RELOAD</vt:lpstr>
      <vt:lpstr>EMERGENCY RELOAD 2</vt:lpstr>
      <vt:lpstr>ADMINISTRATIVE DOWNLOAD Pump Shotguns</vt:lpstr>
      <vt:lpstr>ADMINISTRATIVE DOWNLOAD Benelli Semi-Auto Shotguns</vt:lpstr>
      <vt:lpstr>ADMINISTRATIVE DOWNLOAD Remington Semi-Auto Shotguns</vt:lpstr>
      <vt:lpstr>UNLOADING PROCEDURE</vt:lpstr>
      <vt:lpstr>Double Check - Chamber Is EMPTY</vt:lpstr>
      <vt:lpstr>Key Accessories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SMITH &amp; WESSON ACADEMY</dc:title>
  <dc:creator>Todd Bailey</dc:creator>
  <cp:lastModifiedBy>T A Bailey</cp:lastModifiedBy>
  <cp:revision>112</cp:revision>
  <cp:lastPrinted>1996-11-11T15:21:36Z</cp:lastPrinted>
  <dcterms:created xsi:type="dcterms:W3CDTF">1996-11-11T15:24:04Z</dcterms:created>
  <dcterms:modified xsi:type="dcterms:W3CDTF">2012-04-13T18:38:49Z</dcterms:modified>
</cp:coreProperties>
</file>